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9"/>
  </p:notesMasterIdLst>
  <p:sldIdLst>
    <p:sldId id="459" r:id="rId6"/>
    <p:sldId id="456" r:id="rId7"/>
    <p:sldId id="461" r:id="rId8"/>
    <p:sldId id="457" r:id="rId9"/>
    <p:sldId id="465" r:id="rId10"/>
    <p:sldId id="462" r:id="rId11"/>
    <p:sldId id="460" r:id="rId12"/>
    <p:sldId id="458" r:id="rId13"/>
    <p:sldId id="466" r:id="rId14"/>
    <p:sldId id="406" r:id="rId15"/>
    <p:sldId id="455" r:id="rId16"/>
    <p:sldId id="437" r:id="rId17"/>
    <p:sldId id="43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guide id="3" orient="horz" pos="1502" userDrawn="1">
          <p15:clr>
            <a:srgbClr val="A4A3A4"/>
          </p15:clr>
        </p15:guide>
        <p15:guide id="4" pos="347" userDrawn="1">
          <p15:clr>
            <a:srgbClr val="A4A3A4"/>
          </p15:clr>
        </p15:guide>
        <p15:guide id="5" orient="horz" pos="232" userDrawn="1">
          <p15:clr>
            <a:srgbClr val="A4A3A4"/>
          </p15:clr>
        </p15:guide>
        <p15:guide id="6" pos="16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s, Harry" initials="KH" lastIdx="1" clrIdx="0">
    <p:extLst>
      <p:ext uri="{19B8F6BF-5375-455C-9EA6-DF929625EA0E}">
        <p15:presenceInfo xmlns:p15="http://schemas.microsoft.com/office/powerpoint/2012/main" userId="S::2491@drenthecollege.nl::8b48f667-a720-48e0-8b56-493bca37e0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002E"/>
    <a:srgbClr val="6ABDCE"/>
    <a:srgbClr val="D5EDEB"/>
    <a:srgbClr val="D62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6038A-E4B7-4AE2-9B4D-6FD26FB5D4C2}" v="16" dt="2022-12-23T12:44:45.1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19" autoAdjust="0"/>
    <p:restoredTop sz="85459" autoAdjust="0"/>
  </p:normalViewPr>
  <p:slideViewPr>
    <p:cSldViewPr snapToGrid="0" snapToObjects="1">
      <p:cViewPr varScale="1">
        <p:scale>
          <a:sx n="73" d="100"/>
          <a:sy n="73" d="100"/>
        </p:scale>
        <p:origin x="1541" y="67"/>
      </p:cViewPr>
      <p:guideLst>
        <p:guide orient="horz" pos="2228"/>
        <p:guide pos="3840"/>
        <p:guide orient="horz" pos="1502"/>
        <p:guide pos="347"/>
        <p:guide orient="horz" pos="232"/>
        <p:guide pos="16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6CB90-B922-ED4B-BE11-F27BD5FDE712}" type="datetimeFigureOut">
              <a:rPr lang="nl-NL" smtClean="0"/>
              <a:t>9-1-2023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5B31A-944D-3840-82A8-BEAD6A66DAED}" type="slidenum">
              <a:rPr lang="nl-NL" smtClean="0"/>
              <a:t>‹nr.›</a:t>
            </a:fld>
            <a:endParaRPr lang="nl-NL"/>
          </a:p>
        </p:txBody>
      </p:sp>
    </p:spTree>
    <p:extLst>
      <p:ext uri="{BB962C8B-B14F-4D97-AF65-F5344CB8AC3E}">
        <p14:creationId xmlns:p14="http://schemas.microsoft.com/office/powerpoint/2010/main" val="329939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a:t>
            </a:r>
            <a:r>
              <a:rPr lang="nl-NL" sz="1200" b="1" kern="1200" dirty="0" err="1">
                <a:solidFill>
                  <a:schemeClr val="tx1"/>
                </a:solidFill>
                <a:effectLst/>
                <a:latin typeface="+mn-lt"/>
                <a:ea typeface="+mn-ea"/>
                <a:cs typeface="+mn-cs"/>
              </a:rPr>
              <a:t>Beroepsopleidende</a:t>
            </a:r>
            <a:r>
              <a:rPr lang="nl-NL" sz="1200" b="1" kern="1200" dirty="0">
                <a:solidFill>
                  <a:schemeClr val="tx1"/>
                </a:solidFill>
                <a:effectLst/>
                <a:latin typeface="+mn-lt"/>
                <a:ea typeface="+mn-ea"/>
                <a:cs typeface="+mn-cs"/>
              </a:rPr>
              <a:t> leerweg (BOL) </a:t>
            </a:r>
            <a:r>
              <a:rPr lang="nl-NL" sz="1200" kern="1200" dirty="0">
                <a:solidFill>
                  <a:schemeClr val="tx1"/>
                </a:solidFill>
                <a:effectLst/>
                <a:latin typeface="+mn-lt"/>
                <a:ea typeface="+mn-ea"/>
                <a:cs typeface="+mn-cs"/>
              </a:rPr>
              <a:t>ga je naar school en doe je praktijkervaring op tijdens je stage. Stage wordt ook wel ‘beroepspraktijkvorming’ genoemd. Je loopt stage bij een erkend leerbedrijf. Erkende leerbedrijven zijn te vinden via stagemarkt.nl. </a:t>
            </a:r>
            <a:endParaRPr lang="nl-NL" sz="1200" b="0" i="0" u="none" strike="noStrike" baseline="0" dirty="0">
              <a:latin typeface="ArialMT"/>
            </a:endParaRPr>
          </a:p>
          <a:p>
            <a:pPr algn="l"/>
            <a:endParaRPr lang="nl-NL" sz="1200" b="0" i="0" u="none" strike="noStrike" baseline="0" dirty="0">
              <a:latin typeface="ArialMT"/>
            </a:endParaRPr>
          </a:p>
          <a:p>
            <a:pPr algn="l"/>
            <a:r>
              <a:rPr lang="nl-NL" sz="1200" b="0" i="0" u="none" strike="noStrike" baseline="0" dirty="0">
                <a:latin typeface="ArialMT"/>
              </a:rPr>
              <a:t>Ook krijg je bij de Beroepshavo extra oriëntatie en begeleiding richting het hbo en kun je kiezen voor het keuzedeel ‘voorbereiding hbo’. Verder krijg je gastcolleges</a:t>
            </a:r>
          </a:p>
          <a:p>
            <a:pPr algn="l"/>
            <a:r>
              <a:rPr lang="nl-NL" sz="1200" b="0" i="0" u="none" strike="noStrike" baseline="0" dirty="0">
                <a:latin typeface="ArialMT"/>
              </a:rPr>
              <a:t>van een hbo-school aangeboden en wordt een sectoropdracht uitgewerkt.</a:t>
            </a:r>
            <a:endParaRPr lang="nl-NL" sz="2000" dirty="0">
              <a:latin typeface="Arial" panose="020B0604020202020204" pitchFamily="34" charset="0"/>
              <a:cs typeface="Arial" panose="020B0604020202020204" pitchFamily="34" charset="0"/>
            </a:endParaRPr>
          </a:p>
          <a:p>
            <a:r>
              <a:rPr lang="nl-NL" sz="1200" kern="1200" dirty="0">
                <a:solidFill>
                  <a:schemeClr val="tx1"/>
                </a:solidFill>
                <a:effectLst/>
                <a:latin typeface="+mn-lt"/>
                <a:ea typeface="+mn-ea"/>
                <a:cs typeface="+mn-cs"/>
              </a:rPr>
              <a:t>.</a:t>
            </a:r>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1</a:t>
            </a:fld>
            <a:endParaRPr lang="nl-NL"/>
          </a:p>
        </p:txBody>
      </p:sp>
    </p:spTree>
    <p:extLst>
      <p:ext uri="{BB962C8B-B14F-4D97-AF65-F5344CB8AC3E}">
        <p14:creationId xmlns:p14="http://schemas.microsoft.com/office/powerpoint/2010/main" val="188485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FontTx/>
              <a:buNone/>
            </a:pPr>
            <a:r>
              <a:rPr lang="nl-NL" sz="1800" dirty="0">
                <a:solidFill>
                  <a:srgbClr val="121212"/>
                </a:solidFill>
                <a:effectLst/>
                <a:latin typeface="Calibri" panose="020F0502020204030204" pitchFamily="34" charset="0"/>
                <a:ea typeface="Calibri" panose="020F0502020204030204" pitchFamily="34" charset="0"/>
              </a:rPr>
              <a:t>- Drenthe College Meppel is kleinschalig en goed bereikbaar; d</a:t>
            </a:r>
            <a:r>
              <a:rPr lang="nl-NL" sz="1800" dirty="0">
                <a:solidFill>
                  <a:srgbClr val="000000"/>
                </a:solidFill>
                <a:effectLst/>
                <a:latin typeface="Calibri" panose="020F0502020204030204" pitchFamily="34" charset="0"/>
                <a:ea typeface="Calibri" panose="020F0502020204030204" pitchFamily="34" charset="0"/>
              </a:rPr>
              <a:t>ichtbij het station en de snelweg; vlak bij de binnenstad!</a:t>
            </a:r>
          </a:p>
          <a:p>
            <a:pPr marL="0" indent="0" algn="l">
              <a:buFontTx/>
              <a:buNone/>
            </a:pPr>
            <a:r>
              <a:rPr lang="nl-NL" sz="1800" dirty="0">
                <a:solidFill>
                  <a:srgbClr val="4B4B4D"/>
                </a:solidFill>
                <a:effectLst/>
                <a:latin typeface="Calibri" panose="020F0502020204030204" pitchFamily="34" charset="0"/>
                <a:ea typeface="Times New Roman" panose="02020603050405020304" pitchFamily="18" charset="0"/>
              </a:rPr>
              <a:t>- </a:t>
            </a:r>
            <a:r>
              <a:rPr lang="nl-NL" sz="1800" dirty="0">
                <a:solidFill>
                  <a:srgbClr val="121212"/>
                </a:solidFill>
                <a:effectLst/>
                <a:latin typeface="Calibri" panose="020F0502020204030204" pitchFamily="34" charset="0"/>
                <a:ea typeface="Calibri" panose="020F0502020204030204" pitchFamily="34" charset="0"/>
              </a:rPr>
              <a:t>Je bij Drenthe College geen nummer bent; we weten wie je bent.</a:t>
            </a:r>
            <a:br>
              <a:rPr lang="nl-NL" sz="1800" dirty="0">
                <a:solidFill>
                  <a:srgbClr val="121212"/>
                </a:solidFill>
                <a:effectLst/>
                <a:latin typeface="Calibri" panose="020F0502020204030204" pitchFamily="34" charset="0"/>
                <a:ea typeface="Calibri" panose="020F0502020204030204" pitchFamily="34" charset="0"/>
              </a:rPr>
            </a:br>
            <a:r>
              <a:rPr lang="nl-NL" sz="1800" dirty="0">
                <a:solidFill>
                  <a:srgbClr val="000000"/>
                </a:solidFill>
                <a:effectLst/>
                <a:latin typeface="Calibri" panose="020F0502020204030204" pitchFamily="34" charset="0"/>
                <a:ea typeface="Calibri" panose="020F0502020204030204" pitchFamily="34" charset="0"/>
              </a:rPr>
              <a:t>- Het bij Drenthe College mogelijk is om naast je opleiding uitdagende excellentietrajecten te volgen? </a:t>
            </a:r>
            <a:endParaRPr lang="nl-NL" sz="1800" b="0" i="0" u="none" strike="noStrike" baseline="0" dirty="0">
              <a:latin typeface="ArialMT"/>
            </a:endParaRPr>
          </a:p>
          <a:p>
            <a:pPr algn="l"/>
            <a:endParaRPr lang="nl-NL" sz="1800" b="0" i="0" u="none" strike="noStrike" baseline="0" dirty="0">
              <a:latin typeface="ArialMT"/>
            </a:endParaRPr>
          </a:p>
          <a:p>
            <a:pPr algn="l"/>
            <a:r>
              <a:rPr lang="nl-NL" sz="1800" b="0" i="0" u="none" strike="noStrike" baseline="0" dirty="0">
                <a:latin typeface="ArialMT"/>
              </a:rPr>
              <a:t>Persoonlijke aandacht vindt Drenthe College belangrijk. Tijdens je opleiding krijg je een loopbaanoriëntatiebegeleider (</a:t>
            </a:r>
            <a:r>
              <a:rPr lang="nl-NL" sz="1800" b="0" i="0" u="none" strike="noStrike" baseline="0" dirty="0" err="1">
                <a:latin typeface="ArialMT"/>
              </a:rPr>
              <a:t>LOB’er</a:t>
            </a:r>
            <a:r>
              <a:rPr lang="nl-NL" sz="1800" b="0" i="0" u="none" strike="noStrike" baseline="0" dirty="0">
                <a:latin typeface="ArialMT"/>
              </a:rPr>
              <a:t>) die je begeleidt bij je studievoortgang en ontwikkeling. Je kunt altijd terecht bij jouw </a:t>
            </a:r>
            <a:r>
              <a:rPr lang="nl-NL" sz="1800" b="0" i="0" u="none" strike="noStrike" baseline="0" dirty="0" err="1">
                <a:latin typeface="ArialMT"/>
              </a:rPr>
              <a:t>LOB’er</a:t>
            </a:r>
            <a:r>
              <a:rPr lang="nl-NL" sz="1800" b="0" i="0" u="none" strike="noStrike" baseline="0" dirty="0">
                <a:latin typeface="ArialMT"/>
              </a:rPr>
              <a:t>.</a:t>
            </a:r>
            <a:r>
              <a:rPr lang="nl-NL" sz="1200" b="1" i="0" u="none" strike="noStrike"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Mocht je het door omstandigheden moeilijk krijgen of meer ondersteuning nodig hebben dan heeft Drenthe College een uitgebreid netwerk van professionals binnen en buiten de school. Zij hebben veel ervaring met het begeleiden van hulpvragen op allerlei vlakken. Denk bijvoorbeeld aan financiële-, persoonlijke of gezondheidsproblemen of een bepaalde vorm van Passend Onderwijs. Je staat er nooit alleen voor!</a:t>
            </a:r>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10</a:t>
            </a:fld>
            <a:endParaRPr lang="nl-NL"/>
          </a:p>
        </p:txBody>
      </p:sp>
    </p:spTree>
    <p:extLst>
      <p:ext uri="{BB962C8B-B14F-4D97-AF65-F5344CB8AC3E}">
        <p14:creationId xmlns:p14="http://schemas.microsoft.com/office/powerpoint/2010/main" val="385671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We helpen je ook graag online bij je studiekeuze. Op drenthecollege.nl/studiekeuze kun je onder andere een beroepskeuzetest doen, vind je onze locatiefilmpjes, kun je ervaringsverhalen van studenten lezen, een afspraak maken voor persoonlijk studiekeuzeadvies en kun je in gesprek gaan met studenten. </a:t>
            </a:r>
          </a:p>
          <a:p>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5B31A-944D-3840-82A8-BEAD6A66DAE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5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12</a:t>
            </a:fld>
            <a:endParaRPr lang="nl-NL"/>
          </a:p>
        </p:txBody>
      </p:sp>
    </p:spTree>
    <p:extLst>
      <p:ext uri="{BB962C8B-B14F-4D97-AF65-F5344CB8AC3E}">
        <p14:creationId xmlns:p14="http://schemas.microsoft.com/office/powerpoint/2010/main" val="223314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13</a:t>
            </a:fld>
            <a:endParaRPr lang="nl-NL"/>
          </a:p>
        </p:txBody>
      </p:sp>
    </p:spTree>
    <p:extLst>
      <p:ext uri="{BB962C8B-B14F-4D97-AF65-F5344CB8AC3E}">
        <p14:creationId xmlns:p14="http://schemas.microsoft.com/office/powerpoint/2010/main" val="63930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2</a:t>
            </a:fld>
            <a:endParaRPr lang="nl-NL"/>
          </a:p>
        </p:txBody>
      </p:sp>
    </p:spTree>
    <p:extLst>
      <p:ext uri="{BB962C8B-B14F-4D97-AF65-F5344CB8AC3E}">
        <p14:creationId xmlns:p14="http://schemas.microsoft.com/office/powerpoint/2010/main" val="173787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0" i="0" u="none" strike="noStrike" baseline="0" dirty="0">
                <a:latin typeface="ArialMT"/>
              </a:rPr>
              <a:t>* Uitzondering is de opleiding Verpleegkundige die duurt 4 jaar.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Studiekosten: </a:t>
            </a:r>
            <a:r>
              <a:rPr lang="nl-NL" b="0" i="0" dirty="0">
                <a:solidFill>
                  <a:srgbClr val="000000"/>
                </a:solidFill>
                <a:effectLst/>
                <a:latin typeface="Arial MT Std"/>
              </a:rPr>
              <a:t>Ga je een mbo-opleiding (BOL) volgen en ben je op 1 augustus 18 jaar of ouder? Dan betaal je lesgeld aan DUO. </a:t>
            </a:r>
            <a:br>
              <a:rPr lang="nl-NL" dirty="0"/>
            </a:br>
            <a:r>
              <a:rPr lang="nl-NL" b="0" i="0" dirty="0">
                <a:solidFill>
                  <a:srgbClr val="000000"/>
                </a:solidFill>
                <a:effectLst/>
                <a:latin typeface="Arial MT Std"/>
              </a:rPr>
              <a:t>De Rijksoverheid stelt jaarlijks de hoogte van het lesgeld vast. </a:t>
            </a:r>
            <a:r>
              <a:rPr lang="nl-NL" b="0" i="0" dirty="0">
                <a:solidFill>
                  <a:srgbClr val="000000"/>
                </a:solidFill>
                <a:effectLst/>
                <a:latin typeface="RO Sans"/>
              </a:rPr>
              <a:t>Het lesgeld is € 1.239 voor het studiejaar 2022/2023.</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3</a:t>
            </a:fld>
            <a:endParaRPr lang="nl-NL"/>
          </a:p>
        </p:txBody>
      </p:sp>
    </p:spTree>
    <p:extLst>
      <p:ext uri="{BB962C8B-B14F-4D97-AF65-F5344CB8AC3E}">
        <p14:creationId xmlns:p14="http://schemas.microsoft.com/office/powerpoint/2010/main" val="369046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4</a:t>
            </a:fld>
            <a:endParaRPr lang="nl-NL"/>
          </a:p>
        </p:txBody>
      </p:sp>
    </p:spTree>
    <p:extLst>
      <p:ext uri="{BB962C8B-B14F-4D97-AF65-F5344CB8AC3E}">
        <p14:creationId xmlns:p14="http://schemas.microsoft.com/office/powerpoint/2010/main" val="222617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5</a:t>
            </a:fld>
            <a:endParaRPr lang="nl-NL"/>
          </a:p>
        </p:txBody>
      </p:sp>
    </p:spTree>
    <p:extLst>
      <p:ext uri="{BB962C8B-B14F-4D97-AF65-F5344CB8AC3E}">
        <p14:creationId xmlns:p14="http://schemas.microsoft.com/office/powerpoint/2010/main" val="32360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6</a:t>
            </a:fld>
            <a:endParaRPr lang="nl-NL"/>
          </a:p>
        </p:txBody>
      </p:sp>
    </p:spTree>
    <p:extLst>
      <p:ext uri="{BB962C8B-B14F-4D97-AF65-F5344CB8AC3E}">
        <p14:creationId xmlns:p14="http://schemas.microsoft.com/office/powerpoint/2010/main" val="49014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7</a:t>
            </a:fld>
            <a:endParaRPr lang="nl-NL"/>
          </a:p>
        </p:txBody>
      </p:sp>
    </p:spTree>
    <p:extLst>
      <p:ext uri="{BB962C8B-B14F-4D97-AF65-F5344CB8AC3E}">
        <p14:creationId xmlns:p14="http://schemas.microsoft.com/office/powerpoint/2010/main" val="105372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Je kiest twee havo-vakken die aansluiten op je toekomstige hbo-opleiding.</a:t>
            </a:r>
          </a:p>
          <a:p>
            <a:endParaRPr lang="nl-NL" dirty="0"/>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8</a:t>
            </a:fld>
            <a:endParaRPr lang="nl-NL"/>
          </a:p>
        </p:txBody>
      </p:sp>
    </p:spTree>
    <p:extLst>
      <p:ext uri="{BB962C8B-B14F-4D97-AF65-F5344CB8AC3E}">
        <p14:creationId xmlns:p14="http://schemas.microsoft.com/office/powerpoint/2010/main" val="195034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LOB = Loopbaan Oriëntatie &amp; Begeleiding</a:t>
            </a:r>
          </a:p>
          <a:p>
            <a:r>
              <a:rPr lang="nl-NL" sz="1200" kern="1200" dirty="0">
                <a:solidFill>
                  <a:schemeClr val="tx1"/>
                </a:solidFill>
                <a:effectLst/>
                <a:latin typeface="+mn-lt"/>
                <a:ea typeface="+mn-ea"/>
                <a:cs typeface="+mn-cs"/>
              </a:rPr>
              <a:t>Bij behalen schriftelijk examen = afronding keuzedelen</a:t>
            </a:r>
          </a:p>
          <a:p>
            <a:r>
              <a:rPr lang="nl-NL" sz="1200" kern="1200" dirty="0">
                <a:solidFill>
                  <a:schemeClr val="tx1"/>
                </a:solidFill>
                <a:effectLst/>
                <a:latin typeface="+mn-lt"/>
                <a:ea typeface="+mn-ea"/>
                <a:cs typeface="+mn-cs"/>
              </a:rPr>
              <a:t>Bij behalen schriftelijk als centraal examen = afronding keuzedelen + havo-certificaten </a:t>
            </a:r>
          </a:p>
          <a:p>
            <a:endParaRPr lang="nl-NL" sz="1200" kern="1200" dirty="0">
              <a:solidFill>
                <a:schemeClr val="tx1"/>
              </a:solidFill>
              <a:effectLst/>
              <a:latin typeface="+mn-lt"/>
              <a:ea typeface="+mn-ea"/>
              <a:cs typeface="+mn-cs"/>
            </a:endParaRPr>
          </a:p>
          <a:p>
            <a:r>
              <a:rPr lang="nl-NL" b="1" dirty="0">
                <a:effectLst/>
              </a:rPr>
              <a:t> opbouw</a:t>
            </a:r>
          </a:p>
          <a:p>
            <a:r>
              <a:rPr lang="nl-NL" dirty="0">
                <a:effectLst/>
              </a:rPr>
              <a:t>Een mbo-opleiding bestaat uit drie onderdelen:</a:t>
            </a:r>
          </a:p>
          <a:p>
            <a:pPr>
              <a:buFont typeface="Arial" panose="020B0604020202020204" pitchFamily="34" charset="0"/>
              <a:buChar char="•"/>
            </a:pPr>
            <a:r>
              <a:rPr lang="nl-NL" b="1" dirty="0">
                <a:effectLst/>
              </a:rPr>
              <a:t>Algemeen basisdeel</a:t>
            </a:r>
            <a:br>
              <a:rPr lang="nl-NL" dirty="0">
                <a:effectLst/>
              </a:rPr>
            </a:br>
            <a:r>
              <a:rPr lang="nl-NL" dirty="0">
                <a:effectLst/>
              </a:rPr>
              <a:t>Dit zijn de vakken Nederlands, rekenen en soms ook Engels. Je volgt ook lessen burgerschap, waarin de zogenaamde burgerschapsdimensies: politiek-juridisch, economische, maatschappelijk-sociale en de dimensie vitaal burgerschap aan bod komen. Tijdens de lessen Loopbaan, Oriëntatie en Begeleiding (LOB) werk je aan je eigen loopbaancompetenties en krijg je persoonlijke begeleiding.</a:t>
            </a:r>
          </a:p>
          <a:p>
            <a:pPr>
              <a:buFont typeface="Arial" panose="020B0604020202020204" pitchFamily="34" charset="0"/>
              <a:buChar char="•"/>
            </a:pPr>
            <a:r>
              <a:rPr lang="nl-NL" b="1" dirty="0">
                <a:effectLst/>
              </a:rPr>
              <a:t>Profieldeel</a:t>
            </a:r>
            <a:br>
              <a:rPr lang="nl-NL" dirty="0">
                <a:effectLst/>
              </a:rPr>
            </a:br>
            <a:r>
              <a:rPr lang="nl-NL" dirty="0">
                <a:effectLst/>
              </a:rPr>
              <a:t>Het profieldeel bestaat uit vakken specifiek voor jouw opleiding die je zullen voorbereiden op je beroep.</a:t>
            </a:r>
          </a:p>
          <a:p>
            <a:pPr>
              <a:buFont typeface="Arial" panose="020B0604020202020204" pitchFamily="34" charset="0"/>
              <a:buChar char="•"/>
            </a:pPr>
            <a:r>
              <a:rPr lang="nl-NL" b="1" dirty="0">
                <a:effectLst/>
              </a:rPr>
              <a:t>Keuzedelen</a:t>
            </a:r>
            <a:br>
              <a:rPr lang="nl-NL" dirty="0">
                <a:effectLst/>
              </a:rPr>
            </a:br>
            <a:r>
              <a:rPr lang="nl-NL" dirty="0">
                <a:effectLst/>
              </a:rPr>
              <a:t>Je kan kiezen uit verschillende keuzedelen, bijvoorbeeld om je alvast voor te bereiden op een vervolgopleiding op een hoger niveau. Maar het is ook mogelijk om een keuzedeel te volgen waarmee jij je kan specialiseren in een onderdeel van je vak.</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5555B31A-944D-3840-82A8-BEAD6A66DAED}" type="slidenum">
              <a:rPr lang="nl-NL" smtClean="0"/>
              <a:t>9</a:t>
            </a:fld>
            <a:endParaRPr lang="nl-NL"/>
          </a:p>
        </p:txBody>
      </p:sp>
    </p:spTree>
    <p:extLst>
      <p:ext uri="{BB962C8B-B14F-4D97-AF65-F5344CB8AC3E}">
        <p14:creationId xmlns:p14="http://schemas.microsoft.com/office/powerpoint/2010/main" val="3323037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637889"/>
      </p:ext>
    </p:extLst>
  </p:cSld>
  <p:clrMapOvr>
    <a:masterClrMapping/>
  </p:clrMapOvr>
  <p:transition spd="med" advClick="0"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0EC7C-3BE4-4B48-90DD-183B937C7ACC}"/>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0061E08B-99A8-314E-A8F7-746913A63E4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FE67E0-1F00-6D42-8F69-9B8E1D6447B3}"/>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5" name="Tijdelijke aanduiding voor voettekst 4">
            <a:extLst>
              <a:ext uri="{FF2B5EF4-FFF2-40B4-BE49-F238E27FC236}">
                <a16:creationId xmlns:a16="http://schemas.microsoft.com/office/drawing/2014/main" id="{03623182-8AA5-EF4B-8367-1EAE79D2E0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9D4F30-11F7-C34C-BAE0-09F1AA4D9A00}"/>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2197817390"/>
      </p:ext>
    </p:extLst>
  </p:cSld>
  <p:clrMapOvr>
    <a:masterClrMapping/>
  </p:clrMapOvr>
  <p:transition spd="med" advClick="0"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3C926A4-A737-1742-882A-8CAACA8858B0}"/>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5C332202-815F-D94A-B0CD-D79FF65A780A}"/>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F9BC1F-8D19-C24A-BDB2-783F7BEAE28B}"/>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5" name="Tijdelijke aanduiding voor voettekst 4">
            <a:extLst>
              <a:ext uri="{FF2B5EF4-FFF2-40B4-BE49-F238E27FC236}">
                <a16:creationId xmlns:a16="http://schemas.microsoft.com/office/drawing/2014/main" id="{CDE43164-CC38-9F4F-9DED-4F3C888A78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A48F34-2F7E-2547-9CA6-DC7EE3FB5F9C}"/>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1748272048"/>
      </p:ext>
    </p:extLst>
  </p:cSld>
  <p:clrMapOvr>
    <a:masterClrMapping/>
  </p:clrMapOvr>
  <p:transition spd="med" advClick="0" advTm="2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55D06CE-09F0-4A6D-9952-28D339D913EA}"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237384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5D06CE-09F0-4A6D-9952-28D339D913EA}"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361511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55D06CE-09F0-4A6D-9952-28D339D913EA}"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321973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55D06CE-09F0-4A6D-9952-28D339D913EA}" type="datetimeFigureOut">
              <a:rPr lang="nl-NL" smtClean="0"/>
              <a:t>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3605443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55D06CE-09F0-4A6D-9952-28D339D913EA}" type="datetimeFigureOut">
              <a:rPr lang="nl-NL" smtClean="0"/>
              <a:t>9-1-2023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48648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55D06CE-09F0-4A6D-9952-28D339D913EA}" type="datetimeFigureOut">
              <a:rPr lang="nl-NL" smtClean="0"/>
              <a:t>9-1-2023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367585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55D06CE-09F0-4A6D-9952-28D339D913EA}" type="datetimeFigureOut">
              <a:rPr lang="nl-NL" smtClean="0"/>
              <a:t>9-1-2023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1152502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55D06CE-09F0-4A6D-9952-28D339D913EA}" type="datetimeFigureOut">
              <a:rPr lang="nl-NL" smtClean="0"/>
              <a:t>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377331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8DA80-9E36-2F44-9C8A-7C3DC06FDB25}"/>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E02F3165-8C46-C14A-8528-0DCAE8376B7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2551BF-5384-844E-BD2D-0714CA4B6E17}"/>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5" name="Tijdelijke aanduiding voor voettekst 4">
            <a:extLst>
              <a:ext uri="{FF2B5EF4-FFF2-40B4-BE49-F238E27FC236}">
                <a16:creationId xmlns:a16="http://schemas.microsoft.com/office/drawing/2014/main" id="{0F8DF1FD-4A0A-844C-AE1B-3586DEC548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20FF9A-F05F-7344-A2F1-701583D65F87}"/>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3458743230"/>
      </p:ext>
    </p:extLst>
  </p:cSld>
  <p:clrMapOvr>
    <a:masterClrMapping/>
  </p:clrMapOvr>
  <p:transition spd="med" advClick="0" advTm="2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55D06CE-09F0-4A6D-9952-28D339D913EA}" type="datetimeFigureOut">
              <a:rPr lang="nl-NL" smtClean="0"/>
              <a:t>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2883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5D06CE-09F0-4A6D-9952-28D339D913EA}"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2020585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5D06CE-09F0-4A6D-9952-28D339D913EA}"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C0DB9AD-4F85-4BF1-BDC9-D28A34948B10}" type="slidenum">
              <a:rPr lang="nl-NL" smtClean="0"/>
              <a:t>‹nr.›</a:t>
            </a:fld>
            <a:endParaRPr lang="nl-NL"/>
          </a:p>
        </p:txBody>
      </p:sp>
    </p:spTree>
    <p:extLst>
      <p:ext uri="{BB962C8B-B14F-4D97-AF65-F5344CB8AC3E}">
        <p14:creationId xmlns:p14="http://schemas.microsoft.com/office/powerpoint/2010/main" val="2644123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294308"/>
      </p:ext>
    </p:extLst>
  </p:cSld>
  <p:clrMapOvr>
    <a:masterClrMapping/>
  </p:clrMapOvr>
  <p:transition spd="med" advClick="0"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62138-EB1A-7746-B2DB-F73F87B87F3F}"/>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2C7EEC2C-D006-B948-98F9-5BCEF5CA8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5AEFA88-6A61-8643-9016-5A5D42DF3F9A}"/>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5" name="Tijdelijke aanduiding voor voettekst 4">
            <a:extLst>
              <a:ext uri="{FF2B5EF4-FFF2-40B4-BE49-F238E27FC236}">
                <a16:creationId xmlns:a16="http://schemas.microsoft.com/office/drawing/2014/main" id="{CFE78C5E-4EBE-E74F-9A93-B770C727E4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28F0AE-23E6-AD44-8D2F-42A6B4A1E9AC}"/>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1925644080"/>
      </p:ext>
    </p:extLst>
  </p:cSld>
  <p:clrMapOvr>
    <a:masterClrMapping/>
  </p:clrMapOvr>
  <p:transition spd="med"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244C0-F903-584A-8620-4B9C302C8EB9}"/>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D0F26117-A77B-D34E-B0EA-541B025F733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7FEF5ED-CFE2-CF4A-8AEE-D6D429EF3CE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4B6F222-C116-0249-91B2-0C05A1B6B5C4}"/>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6" name="Tijdelijke aanduiding voor voettekst 5">
            <a:extLst>
              <a:ext uri="{FF2B5EF4-FFF2-40B4-BE49-F238E27FC236}">
                <a16:creationId xmlns:a16="http://schemas.microsoft.com/office/drawing/2014/main" id="{4144BC70-8B32-9147-A128-8A950F71E4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89EC58-30FC-5143-83E3-B2105FAAE625}"/>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3940095507"/>
      </p:ext>
    </p:extLst>
  </p:cSld>
  <p:clrMapOvr>
    <a:masterClrMapping/>
  </p:clrMapOvr>
  <p:transition spd="med" advClick="0"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28E41-49A5-2A4F-B9D8-8EF5FF2E9BCA}"/>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51408F89-CDD7-7D4F-982A-A2E853E44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968A766-2BDF-9142-A78E-35FD53ACA8C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D77524F-AC06-C14B-8869-3C8ED1654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BE8F40B-23AE-EE4B-860C-23E30C5E91D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ED0FAD0-05C3-634A-B24E-585D3B634AA6}"/>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8" name="Tijdelijke aanduiding voor voettekst 7">
            <a:extLst>
              <a:ext uri="{FF2B5EF4-FFF2-40B4-BE49-F238E27FC236}">
                <a16:creationId xmlns:a16="http://schemas.microsoft.com/office/drawing/2014/main" id="{D9E02EAA-3942-7448-813D-F44B7B91239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097215E-2878-C947-BB43-C7C29CC83C76}"/>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1287335852"/>
      </p:ext>
    </p:extLst>
  </p:cSld>
  <p:clrMapOvr>
    <a:masterClrMapping/>
  </p:clrMapOvr>
  <p:transition spd="med" advClick="0"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A9ED5-B83D-6A44-BAEE-0E8D7E77155F}"/>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0775947A-6AE3-BD47-9457-54E6583980A0}"/>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4" name="Tijdelijke aanduiding voor voettekst 3">
            <a:extLst>
              <a:ext uri="{FF2B5EF4-FFF2-40B4-BE49-F238E27FC236}">
                <a16:creationId xmlns:a16="http://schemas.microsoft.com/office/drawing/2014/main" id="{EC5FDB81-5B44-754B-9BB1-01EB2B93A22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B6082B1-6969-1F4B-9376-287E50D1CB9F}"/>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3677676177"/>
      </p:ext>
    </p:extLst>
  </p:cSld>
  <p:clrMapOvr>
    <a:masterClrMapping/>
  </p:clrMapOvr>
  <p:transition spd="med" advClick="0"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675C1BB-8CAA-F14B-95D4-05B0F2E1F6D8}"/>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3" name="Tijdelijke aanduiding voor voettekst 2">
            <a:extLst>
              <a:ext uri="{FF2B5EF4-FFF2-40B4-BE49-F238E27FC236}">
                <a16:creationId xmlns:a16="http://schemas.microsoft.com/office/drawing/2014/main" id="{CC4F7F33-82A7-284B-B6E6-437679D89E4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372D866-06E4-454C-9A03-446B0741B067}"/>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122476668"/>
      </p:ext>
    </p:extLst>
  </p:cSld>
  <p:clrMapOvr>
    <a:masterClrMapping/>
  </p:clrMapOvr>
  <p:transition spd="med" advClick="0"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D179E-108D-5548-8578-2C15D0C365D5}"/>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C513576D-87F9-F345-B51A-9373264B7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095A2-4E80-3340-A424-8FE79607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EF2DD01-1C20-F14C-B26F-36D6B5743CB0}"/>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6" name="Tijdelijke aanduiding voor voettekst 5">
            <a:extLst>
              <a:ext uri="{FF2B5EF4-FFF2-40B4-BE49-F238E27FC236}">
                <a16:creationId xmlns:a16="http://schemas.microsoft.com/office/drawing/2014/main" id="{D2484AFA-8727-9140-8704-E1A54C4F88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37DC41-311C-B54E-9C6E-63A40605776F}"/>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308332719"/>
      </p:ext>
    </p:extLst>
  </p:cSld>
  <p:clrMapOvr>
    <a:masterClrMapping/>
  </p:clrMapOvr>
  <p:transition spd="med" advClick="0"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A9B84-A428-AE4E-8406-6D09FCD8E033}"/>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8CB2824A-E0AC-C048-8E66-388259471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E2285AE-2795-2445-8C5C-9F17F4C01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8EF3E39-C651-2041-832A-AFF29CEC1CE9}"/>
              </a:ext>
            </a:extLst>
          </p:cNvPr>
          <p:cNvSpPr>
            <a:spLocks noGrp="1"/>
          </p:cNvSpPr>
          <p:nvPr>
            <p:ph type="dt" sz="half" idx="10"/>
          </p:nvPr>
        </p:nvSpPr>
        <p:spPr/>
        <p:txBody>
          <a:bodyPr/>
          <a:lstStyle/>
          <a:p>
            <a:fld id="{2F563880-E0C3-5945-8F46-CF09BB44F076}" type="datetimeFigureOut">
              <a:rPr lang="nl-NL" smtClean="0"/>
              <a:t>9-1-2023</a:t>
            </a:fld>
            <a:endParaRPr lang="nl-NL"/>
          </a:p>
        </p:txBody>
      </p:sp>
      <p:sp>
        <p:nvSpPr>
          <p:cNvPr id="6" name="Tijdelijke aanduiding voor voettekst 5">
            <a:extLst>
              <a:ext uri="{FF2B5EF4-FFF2-40B4-BE49-F238E27FC236}">
                <a16:creationId xmlns:a16="http://schemas.microsoft.com/office/drawing/2014/main" id="{8151F76D-7D32-054C-8D77-623590E132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DEA058-45A6-9742-8DAF-7F7707E266C3}"/>
              </a:ext>
            </a:extLst>
          </p:cNvPr>
          <p:cNvSpPr>
            <a:spLocks noGrp="1"/>
          </p:cNvSpPr>
          <p:nvPr>
            <p:ph type="sldNum" sz="quarter" idx="12"/>
          </p:nvPr>
        </p:nvSpPr>
        <p:spPr/>
        <p:txBody>
          <a:bodyPr/>
          <a:lstStyle/>
          <a:p>
            <a:fld id="{516F4894-6D9F-DB43-9247-455007067766}" type="slidenum">
              <a:rPr lang="nl-NL" smtClean="0"/>
              <a:t>‹nr.›</a:t>
            </a:fld>
            <a:endParaRPr lang="nl-NL"/>
          </a:p>
        </p:txBody>
      </p:sp>
    </p:spTree>
    <p:extLst>
      <p:ext uri="{BB962C8B-B14F-4D97-AF65-F5344CB8AC3E}">
        <p14:creationId xmlns:p14="http://schemas.microsoft.com/office/powerpoint/2010/main" val="2590301824"/>
      </p:ext>
    </p:extLst>
  </p:cSld>
  <p:clrMapOvr>
    <a:masterClrMapping/>
  </p:clrMapOvr>
  <p:transition spd="med" advClick="0"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416962-B567-214B-88E7-36878FFA9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A01303E2-4C94-DC48-AF05-684073594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163CE8-4FEB-D64E-8FE7-BF720EC65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63880-E0C3-5945-8F46-CF09BB44F076}" type="datetimeFigureOut">
              <a:rPr lang="nl-NL" smtClean="0"/>
              <a:t>9-1-2023</a:t>
            </a:fld>
            <a:endParaRPr lang="nl-NL"/>
          </a:p>
        </p:txBody>
      </p:sp>
      <p:sp>
        <p:nvSpPr>
          <p:cNvPr id="5" name="Tijdelijke aanduiding voor voettekst 4">
            <a:extLst>
              <a:ext uri="{FF2B5EF4-FFF2-40B4-BE49-F238E27FC236}">
                <a16:creationId xmlns:a16="http://schemas.microsoft.com/office/drawing/2014/main" id="{4DD93603-12A1-024B-9629-59B79031C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4F7AE-F198-7647-95F4-2265F079A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F4894-6D9F-DB43-9247-455007067766}" type="slidenum">
              <a:rPr lang="nl-NL" smtClean="0"/>
              <a:t>‹nr.›</a:t>
            </a:fld>
            <a:endParaRPr lang="nl-NL"/>
          </a:p>
        </p:txBody>
      </p:sp>
    </p:spTree>
    <p:extLst>
      <p:ext uri="{BB962C8B-B14F-4D97-AF65-F5344CB8AC3E}">
        <p14:creationId xmlns:p14="http://schemas.microsoft.com/office/powerpoint/2010/main" val="53142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2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D06CE-09F0-4A6D-9952-28D339D913EA}" type="datetimeFigureOut">
              <a:rPr lang="nl-NL" smtClean="0"/>
              <a:t>9-1-2023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DB9AD-4F85-4BF1-BDC9-D28A34948B10}" type="slidenum">
              <a:rPr lang="nl-NL" smtClean="0"/>
              <a:t>‹nr.›</a:t>
            </a:fld>
            <a:endParaRPr lang="nl-NL"/>
          </a:p>
        </p:txBody>
      </p:sp>
    </p:spTree>
    <p:extLst>
      <p:ext uri="{BB962C8B-B14F-4D97-AF65-F5344CB8AC3E}">
        <p14:creationId xmlns:p14="http://schemas.microsoft.com/office/powerpoint/2010/main" val="2596401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drenthecollege.nl/events"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hyperlink" Target="mailto:r.haagsma@drenthecollege.nl" TargetMode="External"/><Relationship Id="rId4" Type="http://schemas.openxmlformats.org/officeDocument/2006/relationships/hyperlink" Target="https://drenthecollege.meelopenmbo.nl/drenthecolle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drenthecollege.nl/aanmeld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A2087A17-DB2D-504D-AF45-33BABE7FBC67}"/>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Over Beroepshavo Meppel</a:t>
            </a:r>
            <a:endParaRPr lang="nl-NL" sz="3600" dirty="0">
              <a:latin typeface="Arial" panose="020B06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7E94F43A-8397-1ADE-746E-6292E3A36B1B}"/>
              </a:ext>
            </a:extLst>
          </p:cNvPr>
          <p:cNvSpPr txBox="1"/>
          <p:nvPr/>
        </p:nvSpPr>
        <p:spPr>
          <a:xfrm>
            <a:off x="581423" y="2175619"/>
            <a:ext cx="9371874" cy="4031873"/>
          </a:xfrm>
          <a:prstGeom prst="rect">
            <a:avLst/>
          </a:prstGeom>
          <a:noFill/>
        </p:spPr>
        <p:txBody>
          <a:bodyPr wrap="square" rtlCol="0">
            <a:spAutoFit/>
          </a:bodyPr>
          <a:lstStyle/>
          <a:p>
            <a:pPr marL="391500" indent="-391500">
              <a:buFont typeface="Wingdings" pitchFamily="2" charset="2"/>
              <a:buChar char="§"/>
            </a:pPr>
            <a:r>
              <a:rPr lang="nl-NL" sz="3200" dirty="0">
                <a:latin typeface="Arial" panose="020B0604020202020204" pitchFamily="34" charset="0"/>
                <a:cs typeface="Arial" panose="020B0604020202020204" pitchFamily="34" charset="0"/>
              </a:rPr>
              <a:t>Combineer jou mbo-opleiding BOL niveau 4 met twee havo-vakken</a:t>
            </a: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Twee havo-certificaten naast je mbo-diploma niveau 4!</a:t>
            </a:r>
          </a:p>
          <a:p>
            <a:endParaRPr lang="nl-NL" sz="3200" dirty="0">
              <a:latin typeface="Arial" panose="020B0604020202020204" pitchFamily="34" charset="0"/>
              <a:cs typeface="Arial" panose="020B0604020202020204" pitchFamily="34" charset="0"/>
            </a:endParaRPr>
          </a:p>
          <a:p>
            <a:r>
              <a:rPr lang="nl-NL" sz="3200" b="1" dirty="0">
                <a:latin typeface="Arial" panose="020B0604020202020204" pitchFamily="34" charset="0"/>
                <a:cs typeface="Arial" panose="020B0604020202020204" pitchFamily="34" charset="0"/>
              </a:rPr>
              <a:t>Goede voorbereiding hbo!</a:t>
            </a:r>
          </a:p>
          <a:p>
            <a:pPr marL="457200" indent="-457200">
              <a:buFont typeface="Wingdings" panose="05000000000000000000" pitchFamily="2" charset="2"/>
              <a:buChar char="§"/>
            </a:pPr>
            <a:r>
              <a:rPr lang="nl-NL" sz="3200" dirty="0">
                <a:latin typeface="Arial" panose="020B0604020202020204" pitchFamily="34" charset="0"/>
                <a:cs typeface="Arial" panose="020B0604020202020204" pitchFamily="34" charset="0"/>
              </a:rPr>
              <a:t>Extra oriëntatie en begeleiding richting het hbo</a:t>
            </a:r>
          </a:p>
          <a:p>
            <a:pPr marL="457200" indent="-457200">
              <a:buFont typeface="Wingdings" panose="05000000000000000000" pitchFamily="2" charset="2"/>
              <a:buChar char="§"/>
            </a:pPr>
            <a:r>
              <a:rPr lang="nl-NL" sz="3200" dirty="0">
                <a:latin typeface="Arial" panose="020B0604020202020204" pitchFamily="34" charset="0"/>
                <a:cs typeface="Arial" panose="020B0604020202020204" pitchFamily="34" charset="0"/>
              </a:rPr>
              <a:t>Gastcolleges en sectoropdracht hbo-school</a:t>
            </a:r>
          </a:p>
        </p:txBody>
      </p:sp>
    </p:spTree>
    <p:extLst>
      <p:ext uri="{BB962C8B-B14F-4D97-AF65-F5344CB8AC3E}">
        <p14:creationId xmlns:p14="http://schemas.microsoft.com/office/powerpoint/2010/main" val="2848372602"/>
      </p:ext>
    </p:extLst>
  </p:cSld>
  <p:clrMapOvr>
    <a:masterClrMapping/>
  </p:clrMapOvr>
  <p:transition spd="med" advClick="0" advTm="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B765CBF-3D6B-3747-6B79-ACB315AB4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kstvak 13"/>
          <p:cNvSpPr txBox="1"/>
          <p:nvPr/>
        </p:nvSpPr>
        <p:spPr>
          <a:xfrm>
            <a:off x="493032" y="3102723"/>
            <a:ext cx="7760422" cy="2677656"/>
          </a:xfrm>
          <a:prstGeom prst="rect">
            <a:avLst/>
          </a:prstGeom>
          <a:noFill/>
        </p:spPr>
        <p:txBody>
          <a:bodyPr wrap="square" rtlCol="0">
            <a:spAutoFit/>
          </a:bodyPr>
          <a:lstStyle/>
          <a:p>
            <a:pPr marL="457200" indent="-457200">
              <a:buFont typeface="Wingdings" panose="05000000000000000000" pitchFamily="2" charset="2"/>
              <a:buChar char="§"/>
            </a:pPr>
            <a:r>
              <a:rPr lang="nl-NL" sz="2800" dirty="0">
                <a:latin typeface="Arial" panose="020B0604020202020204" pitchFamily="34" charset="0"/>
                <a:cs typeface="Arial" panose="020B0604020202020204" pitchFamily="34" charset="0"/>
              </a:rPr>
              <a:t>Kleinschalig en goed bereikbaar</a:t>
            </a:r>
          </a:p>
          <a:p>
            <a:pPr marL="457200" indent="-457200">
              <a:buFont typeface="Wingdings" panose="05000000000000000000" pitchFamily="2" charset="2"/>
              <a:buChar char="§"/>
            </a:pPr>
            <a:r>
              <a:rPr lang="nl-NL" sz="2800" dirty="0">
                <a:latin typeface="Arial" panose="020B0604020202020204" pitchFamily="34" charset="0"/>
                <a:cs typeface="Arial" panose="020B0604020202020204" pitchFamily="34" charset="0"/>
              </a:rPr>
              <a:t>Persoonlijke aandacht staat voorop.           Je bent geen nummer!</a:t>
            </a:r>
          </a:p>
          <a:p>
            <a:pPr marL="457200" indent="-457200">
              <a:buFont typeface="Wingdings" panose="05000000000000000000" pitchFamily="2" charset="2"/>
              <a:buChar char="§"/>
            </a:pPr>
            <a:r>
              <a:rPr lang="nl-NL" sz="2800" dirty="0">
                <a:latin typeface="Arial" panose="020B0604020202020204" pitchFamily="34" charset="0"/>
                <a:cs typeface="Arial" panose="020B0604020202020204" pitchFamily="34" charset="0"/>
              </a:rPr>
              <a:t>Goede begeleiding: Loopbaanoriëntatiebegeleider en </a:t>
            </a:r>
            <a:r>
              <a:rPr lang="nl-NL" sz="2800" dirty="0" err="1">
                <a:latin typeface="Arial" panose="020B0604020202020204" pitchFamily="34" charset="0"/>
                <a:cs typeface="Arial" panose="020B0604020202020204" pitchFamily="34" charset="0"/>
              </a:rPr>
              <a:t>StudentAdvies</a:t>
            </a:r>
            <a:r>
              <a:rPr lang="nl-NL" sz="2800" dirty="0">
                <a:latin typeface="Arial" panose="020B0604020202020204" pitchFamily="34" charset="0"/>
                <a:cs typeface="Arial" panose="020B0604020202020204" pitchFamily="34" charset="0"/>
              </a:rPr>
              <a:t> voor extra ondersteuning </a:t>
            </a:r>
          </a:p>
        </p:txBody>
      </p:sp>
      <p:sp>
        <p:nvSpPr>
          <p:cNvPr id="7" name="Tekstvak 6">
            <a:extLst>
              <a:ext uri="{FF2B5EF4-FFF2-40B4-BE49-F238E27FC236}">
                <a16:creationId xmlns:a16="http://schemas.microsoft.com/office/drawing/2014/main" id="{FD821A2D-71C2-254B-968A-6257D0A89EC6}"/>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Waarom Drenthe College Meppel? </a:t>
            </a:r>
          </a:p>
        </p:txBody>
      </p:sp>
    </p:spTree>
    <p:extLst>
      <p:ext uri="{BB962C8B-B14F-4D97-AF65-F5344CB8AC3E}">
        <p14:creationId xmlns:p14="http://schemas.microsoft.com/office/powerpoint/2010/main" val="2770091156"/>
      </p:ext>
    </p:extLst>
  </p:cSld>
  <p:clrMapOvr>
    <a:masterClrMapping/>
  </p:clrMapOvr>
  <p:transition spd="med" advClick="0" advTm="2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573739" y="1968519"/>
            <a:ext cx="11355501" cy="5262979"/>
          </a:xfrm>
          <a:prstGeom prst="rect">
            <a:avLst/>
          </a:prstGeom>
          <a:noFill/>
        </p:spPr>
        <p:txBody>
          <a:bodyPr wrap="square" rtlCol="0">
            <a:spAutoFit/>
          </a:bodyPr>
          <a:lstStyle/>
          <a:p>
            <a:pPr marL="571500" lvl="0" indent="-571500">
              <a:buFont typeface="Wingdings" pitchFamily="2" charset="2"/>
              <a:buChar char="§"/>
              <a:defRPr/>
            </a:pPr>
            <a:r>
              <a:rPr lang="nl-NL" sz="2800" dirty="0">
                <a:solidFill>
                  <a:prstClr val="black"/>
                </a:solidFill>
                <a:latin typeface="Arial" panose="020B0604020202020204" pitchFamily="34" charset="0"/>
                <a:cs typeface="Arial" panose="020B0604020202020204" pitchFamily="34" charset="0"/>
              </a:rPr>
              <a:t>Bezoek de O</a:t>
            </a: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pen Dagen: </a:t>
            </a:r>
          </a:p>
          <a:p>
            <a:pPr lvl="0">
              <a:defRPr/>
            </a:pPr>
            <a:r>
              <a:rPr lang="nl-NL" sz="2800" dirty="0">
                <a:solidFill>
                  <a:prstClr val="black"/>
                </a:solidFill>
                <a:latin typeface="Arial" panose="020B0604020202020204" pitchFamily="34" charset="0"/>
                <a:cs typeface="Arial" panose="020B0604020202020204" pitchFamily="34" charset="0"/>
              </a:rPr>
              <a:t>      </a:t>
            </a: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 25 jan | wo 15 mrt 15.00 - 20.30 uur. </a:t>
            </a:r>
          </a:p>
          <a:p>
            <a:pPr lvl="0">
              <a:defRPr/>
            </a:pPr>
            <a:r>
              <a:rPr lang="nl-NL" sz="2800" dirty="0">
                <a:solidFill>
                  <a:prstClr val="black"/>
                </a:solidFill>
                <a:latin typeface="Arial" panose="020B0604020202020204" pitchFamily="34" charset="0"/>
                <a:cs typeface="Arial" panose="020B0604020202020204" pitchFamily="34" charset="0"/>
              </a:rPr>
              <a:t>      Vooraf registreren</a:t>
            </a: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mogelijk via </a:t>
            </a: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drenthecollege.nl/events</a:t>
            </a: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lvl="0">
              <a:defRPr/>
            </a:pPr>
            <a:endPar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 een dag(deel</a:t>
            </a:r>
            <a:r>
              <a:rPr lang="nl-NL" sz="2800" dirty="0">
                <a:solidFill>
                  <a:prstClr val="black"/>
                </a:solidFill>
                <a:latin typeface="Arial" panose="020B0604020202020204" pitchFamily="34" charset="0"/>
                <a:cs typeface="Arial" panose="020B0604020202020204" pitchFamily="34" charset="0"/>
              </a:rPr>
              <a:t>) meelopen met de Beroepshavo</a:t>
            </a:r>
          </a:p>
          <a:p>
            <a:pPr marR="0" lvl="0" algn="l" defTabSz="914400" rtl="0" eaLnBrk="1" fontAlgn="auto" latinLnBrk="0" hangingPunct="1">
              <a:lnSpc>
                <a:spcPct val="100000"/>
              </a:lnSpc>
              <a:spcBef>
                <a:spcPts val="0"/>
              </a:spcBef>
              <a:spcAft>
                <a:spcPts val="0"/>
              </a:spcAft>
              <a:buClrTx/>
              <a:buSzTx/>
              <a:tabLst/>
              <a:defRPr/>
            </a:pPr>
            <a:r>
              <a:rPr lang="nl-NL" sz="2800" dirty="0">
                <a:solidFill>
                  <a:prstClr val="black"/>
                </a:solidFill>
                <a:latin typeface="Arial" panose="020B0604020202020204" pitchFamily="34" charset="0"/>
                <a:cs typeface="Arial" panose="020B0604020202020204" pitchFamily="34" charset="0"/>
              </a:rPr>
              <a:t>      Aanmelden via </a:t>
            </a:r>
            <a:r>
              <a:rPr lang="nl-NL" sz="2800" dirty="0">
                <a:solidFill>
                  <a:prstClr val="black"/>
                </a:solidFill>
                <a:latin typeface="Arial" panose="020B0604020202020204" pitchFamily="34" charset="0"/>
                <a:cs typeface="Arial" panose="020B0604020202020204" pitchFamily="34" charset="0"/>
                <a:hlinkClick r:id="rId4"/>
              </a:rPr>
              <a:t>meelopenmbo.nl </a:t>
            </a:r>
            <a:endParaRPr lang="nl-NL" sz="28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nl-NL" sz="2800" dirty="0">
              <a:solidFill>
                <a:prstClr val="black"/>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2800" b="0" i="0" u="none" strike="noStrike" baseline="0" dirty="0">
                <a:solidFill>
                  <a:prstClr val="black"/>
                </a:solidFill>
                <a:latin typeface="Arial" panose="020B0604020202020204" pitchFamily="34" charset="0"/>
                <a:cs typeface="Arial" panose="020B0604020202020204" pitchFamily="34" charset="0"/>
              </a:rPr>
              <a:t>Meer info: </a:t>
            </a:r>
            <a:r>
              <a:rPr lang="nl-NL" sz="2800" b="0" i="0" u="none" strike="noStrike" baseline="0" dirty="0">
                <a:latin typeface="Arial" panose="020B0604020202020204" pitchFamily="34" charset="0"/>
                <a:cs typeface="Arial" panose="020B0604020202020204" pitchFamily="34" charset="0"/>
              </a:rPr>
              <a:t>drenthecollege.nl/beroepshavo-</a:t>
            </a:r>
            <a:r>
              <a:rPr lang="nl-NL" sz="2800" b="0" i="0" u="none" strike="noStrike" baseline="0" dirty="0" err="1">
                <a:latin typeface="Arial" panose="020B0604020202020204" pitchFamily="34" charset="0"/>
                <a:cs typeface="Arial" panose="020B0604020202020204" pitchFamily="34" charset="0"/>
              </a:rPr>
              <a:t>meppel</a:t>
            </a:r>
            <a:endParaRPr lang="nl-NL" sz="28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nl-NL" sz="2800" dirty="0">
              <a:solidFill>
                <a:prstClr val="black"/>
              </a:solidFill>
              <a:latin typeface="Arial" panose="020B0604020202020204" pitchFamily="34" charset="0"/>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Wingdings" pitchFamily="2" charset="2"/>
              <a:buChar char="§"/>
              <a:tabLst/>
              <a:defRPr/>
            </a:pPr>
            <a:r>
              <a:rPr lang="nl-NL" sz="2800" dirty="0">
                <a:solidFill>
                  <a:prstClr val="black"/>
                </a:solidFill>
                <a:latin typeface="Arial" panose="020B0604020202020204" pitchFamily="34" charset="0"/>
                <a:cs typeface="Arial" panose="020B0604020202020204" pitchFamily="34" charset="0"/>
              </a:rPr>
              <a:t>Vragen? Docent Roij Haagsma staat je graag te woord! </a:t>
            </a:r>
            <a:r>
              <a:rPr lang="nl-NL" sz="2800" dirty="0">
                <a:solidFill>
                  <a:prstClr val="black"/>
                </a:solidFill>
                <a:latin typeface="Arial" panose="020B0604020202020204" pitchFamily="34" charset="0"/>
                <a:cs typeface="Arial" panose="020B0604020202020204" pitchFamily="34" charset="0"/>
                <a:hlinkClick r:id="rId5"/>
              </a:rPr>
              <a:t>r.haagsma@drenthecollege.nl</a:t>
            </a:r>
            <a:r>
              <a:rPr lang="nl-NL" sz="2800" dirty="0">
                <a:solidFill>
                  <a:prstClr val="black"/>
                </a:solidFill>
                <a:latin typeface="Arial" panose="020B0604020202020204" pitchFamily="34" charset="0"/>
                <a:cs typeface="Arial" panose="020B0604020202020204" pitchFamily="34" charset="0"/>
              </a:rPr>
              <a:t> of 088 188 3031</a:t>
            </a:r>
          </a:p>
          <a:p>
            <a:pPr marR="0" lvl="0" algn="l" defTabSz="914400" rtl="0" eaLnBrk="1" fontAlgn="auto" latinLnBrk="0" hangingPunct="1">
              <a:lnSpc>
                <a:spcPct val="100000"/>
              </a:lnSpc>
              <a:spcBef>
                <a:spcPts val="0"/>
              </a:spcBef>
              <a:spcAft>
                <a:spcPts val="0"/>
              </a:spcAft>
              <a:buClrTx/>
              <a:buSzTx/>
              <a:tabLst/>
              <a:defRPr/>
            </a:pPr>
            <a:endParaRPr lang="nl-NL" sz="2800" dirty="0">
              <a:solidFill>
                <a:prstClr val="black"/>
              </a:solidFill>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7D0EFC31-009B-5A4F-AA7C-E069F34A72E5}"/>
              </a:ext>
            </a:extLst>
          </p:cNvPr>
          <p:cNvSpPr txBox="1"/>
          <p:nvPr/>
        </p:nvSpPr>
        <p:spPr>
          <a:xfrm>
            <a:off x="573740" y="716888"/>
            <a:ext cx="100016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prstClr val="black"/>
                </a:solidFill>
                <a:latin typeface="Arial" panose="020B0604020202020204" pitchFamily="34" charset="0"/>
                <a:cs typeface="Arial" panose="020B0604020202020204" pitchFamily="34" charset="0"/>
              </a:rPr>
              <a:t>Meer weten over de Beroepshavo?</a:t>
            </a:r>
            <a:endParaRPr kumimoji="0" lang="nl-NL"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8324137"/>
      </p:ext>
    </p:extLst>
  </p:cSld>
  <p:clrMapOvr>
    <a:masterClrMapping/>
  </p:clrMapOvr>
  <p:transition spd="med" advClick="0" advTm="2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CA137C-213D-5290-143C-C5EDAFFF66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kstvak 13"/>
          <p:cNvSpPr txBox="1"/>
          <p:nvPr/>
        </p:nvSpPr>
        <p:spPr>
          <a:xfrm>
            <a:off x="581423" y="1458734"/>
            <a:ext cx="8371746" cy="415498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3 stappen:</a:t>
            </a:r>
          </a:p>
          <a:p>
            <a:pPr marL="457200" lvl="0" indent="-457200">
              <a:buAutoNum type="arabicParenR"/>
              <a:defRPr/>
            </a:pPr>
            <a:r>
              <a:rPr lang="nl-NL" sz="2400" dirty="0">
                <a:solidFill>
                  <a:prstClr val="black"/>
                </a:solidFill>
                <a:latin typeface="Arial" panose="020B0604020202020204" pitchFamily="34" charset="0"/>
                <a:cs typeface="Arial" panose="020B0604020202020204" pitchFamily="34" charset="0"/>
              </a:rPr>
              <a:t>Aanmelden via </a:t>
            </a:r>
            <a:r>
              <a:rPr lang="nl-NL" sz="2400" dirty="0">
                <a:solidFill>
                  <a:prstClr val="black"/>
                </a:solidFill>
                <a:latin typeface="Arial" panose="020B0604020202020204" pitchFamily="34" charset="0"/>
                <a:cs typeface="Arial" panose="020B0604020202020204" pitchFamily="34" charset="0"/>
                <a:hlinkClick r:id="rId4"/>
              </a:rPr>
              <a:t>drenthecollege.nl/aanmelden/</a:t>
            </a:r>
            <a:endPar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AutoNum type="arabicParenR"/>
              <a:tabLst/>
              <a:defRPr/>
            </a:pPr>
            <a:r>
              <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Uploaden loopbaandossier</a:t>
            </a:r>
            <a:r>
              <a:rPr kumimoji="0" lang="nl-NL" sz="240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(bijv. </a:t>
            </a:r>
            <a:r>
              <a:rPr kumimoji="0" lang="nl-NL" sz="240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Qompas</a:t>
            </a:r>
            <a:r>
              <a:rPr kumimoji="0" lang="nl-NL" sz="240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of Paspoort voor Succes) of invullen van een </a:t>
            </a:r>
            <a:r>
              <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digitale vragenlijst</a:t>
            </a:r>
            <a:endParaRPr lang="nl-NL" sz="2400" dirty="0">
              <a:solidFill>
                <a:prstClr val="black"/>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AutoNum type="arabicParenR"/>
              <a:tabLst/>
              <a:defRPr/>
            </a:pPr>
            <a:r>
              <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Uitnodiging voor een kennismakingsgesprek of </a:t>
            </a:r>
            <a:r>
              <a:rPr lang="nl-NL" sz="2400" dirty="0">
                <a:solidFill>
                  <a:prstClr val="black"/>
                </a:solidFill>
                <a:latin typeface="Arial" panose="020B0604020202020204" pitchFamily="34" charset="0"/>
                <a:cs typeface="Arial" panose="020B0604020202020204" pitchFamily="34" charset="0"/>
              </a:rPr>
              <a:t>-</a:t>
            </a:r>
            <a:r>
              <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bijeenkomst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Bereid je goed voor op het kennismakingsgesprek!</a:t>
            </a:r>
          </a:p>
          <a:p>
            <a:pPr marL="360000" marR="0" lvl="0" indent="-36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Weet wat de opleiding inhoudt en waarom jij dit wilt</a:t>
            </a:r>
          </a:p>
          <a:p>
            <a:pPr marL="360000" marR="0" lvl="0" indent="-36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nl-NL" sz="24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nl-NL" sz="2400" u="none" strike="noStrike" kern="1200" cap="none" spc="0" normalizeH="0" baseline="0" noProof="0" dirty="0">
                <a:ln>
                  <a:noFill/>
                </a:ln>
                <a:solidFill>
                  <a:srgbClr val="D8002E"/>
                </a:solidFill>
                <a:effectLst/>
                <a:uLnTx/>
                <a:uFillTx/>
                <a:latin typeface="Arial" panose="020B0604020202020204" pitchFamily="34" charset="0"/>
                <a:cs typeface="Arial" panose="020B0604020202020204" pitchFamily="34" charset="0"/>
              </a:rPr>
              <a:t>Let</a:t>
            </a:r>
            <a:r>
              <a:rPr kumimoji="0" lang="nl-NL" sz="2400" u="none" strike="noStrike" kern="1200" cap="none" spc="0" normalizeH="0" noProof="0" dirty="0">
                <a:ln>
                  <a:noFill/>
                </a:ln>
                <a:solidFill>
                  <a:srgbClr val="D8002E"/>
                </a:solidFill>
                <a:effectLst/>
                <a:uLnTx/>
                <a:uFillTx/>
                <a:latin typeface="Arial" panose="020B0604020202020204" pitchFamily="34" charset="0"/>
                <a:cs typeface="Arial" panose="020B0604020202020204" pitchFamily="34" charset="0"/>
              </a:rPr>
              <a:t> op: </a:t>
            </a:r>
            <a:r>
              <a:rPr lang="nl-NL" sz="2400" dirty="0">
                <a:solidFill>
                  <a:srgbClr val="D8002E"/>
                </a:solidFill>
                <a:latin typeface="Arial" panose="020B0604020202020204" pitchFamily="34" charset="0"/>
                <a:cs typeface="Arial" panose="020B0604020202020204" pitchFamily="34" charset="0"/>
              </a:rPr>
              <a:t>Meld je aan voor een mbo-opleiding vóór </a:t>
            </a:r>
            <a:r>
              <a:rPr kumimoji="0" lang="nl-NL" sz="2400" u="none" strike="noStrike" kern="1200" cap="none" spc="0" normalizeH="0" noProof="0" dirty="0">
                <a:ln>
                  <a:noFill/>
                </a:ln>
                <a:solidFill>
                  <a:srgbClr val="D8002E"/>
                </a:solidFill>
                <a:effectLst/>
                <a:uLnTx/>
                <a:uFillTx/>
                <a:latin typeface="Arial" panose="020B0604020202020204" pitchFamily="34" charset="0"/>
                <a:cs typeface="Arial" panose="020B0604020202020204" pitchFamily="34" charset="0"/>
              </a:rPr>
              <a:t>1 april!</a:t>
            </a:r>
            <a:endParaRPr kumimoji="0" lang="nl-NL" sz="2400" u="none" strike="noStrike" kern="1200" cap="none" spc="0" normalizeH="0" baseline="0" noProof="0" dirty="0">
              <a:ln>
                <a:noFill/>
              </a:ln>
              <a:solidFill>
                <a:srgbClr val="D8002E"/>
              </a:solidFill>
              <a:effectLst/>
              <a:uLnTx/>
              <a:uFillTx/>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23168C61-045A-B740-9B85-8F5D712C4AB9}"/>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Mbo-keuze gemaakt? </a:t>
            </a:r>
            <a:r>
              <a:rPr lang="nl-NL" sz="3600" dirty="0">
                <a:solidFill>
                  <a:srgbClr val="D8002E"/>
                </a:solidFill>
                <a:latin typeface="Arial" panose="020B0604020202020204" pitchFamily="34" charset="0"/>
                <a:cs typeface="Arial" panose="020B0604020202020204" pitchFamily="34" charset="0"/>
              </a:rPr>
              <a:t>Meld je aan!</a:t>
            </a:r>
          </a:p>
        </p:txBody>
      </p:sp>
    </p:spTree>
    <p:extLst>
      <p:ext uri="{BB962C8B-B14F-4D97-AF65-F5344CB8AC3E}">
        <p14:creationId xmlns:p14="http://schemas.microsoft.com/office/powerpoint/2010/main" val="54434414"/>
      </p:ext>
    </p:extLst>
  </p:cSld>
  <p:clrMapOvr>
    <a:masterClrMapping/>
  </p:clrMapOvr>
  <p:transition spd="med" advClick="0" advTm="2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9CBD81-D36F-D343-9583-0EB02E442BD8}"/>
              </a:ext>
            </a:extLst>
          </p:cNvPr>
          <p:cNvPicPr>
            <a:picLocks noChangeAspect="1"/>
          </p:cNvPicPr>
          <p:nvPr/>
        </p:nvPicPr>
        <p:blipFill>
          <a:blip r:embed="rId3"/>
          <a:stretch>
            <a:fillRect/>
          </a:stretch>
        </p:blipFill>
        <p:spPr>
          <a:xfrm>
            <a:off x="0" y="0"/>
            <a:ext cx="12192000" cy="6858000"/>
          </a:xfrm>
          <a:prstGeom prst="rect">
            <a:avLst/>
          </a:prstGeom>
        </p:spPr>
      </p:pic>
      <p:sp>
        <p:nvSpPr>
          <p:cNvPr id="13" name="Tekstvak 12">
            <a:extLst>
              <a:ext uri="{FF2B5EF4-FFF2-40B4-BE49-F238E27FC236}">
                <a16:creationId xmlns:a16="http://schemas.microsoft.com/office/drawing/2014/main" id="{F5A3B138-5A66-3D4F-8E92-2CD99F30985C}"/>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Graag tot ziens bij Drenthe College!</a:t>
            </a:r>
          </a:p>
        </p:txBody>
      </p:sp>
    </p:spTree>
    <p:extLst>
      <p:ext uri="{BB962C8B-B14F-4D97-AF65-F5344CB8AC3E}">
        <p14:creationId xmlns:p14="http://schemas.microsoft.com/office/powerpoint/2010/main" val="3271562547"/>
      </p:ext>
    </p:extLst>
  </p:cSld>
  <p:clrMapOvr>
    <a:masterClrMapping/>
  </p:clrMapOvr>
  <p:transition spd="med" advClick="0"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B765CBF-3D6B-3747-6B79-ACB315AB4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kstvak 13"/>
          <p:cNvSpPr txBox="1"/>
          <p:nvPr/>
        </p:nvSpPr>
        <p:spPr>
          <a:xfrm>
            <a:off x="493031" y="3102723"/>
            <a:ext cx="8020347" cy="2677656"/>
          </a:xfrm>
          <a:prstGeom prst="rect">
            <a:avLst/>
          </a:prstGeom>
          <a:noFill/>
        </p:spPr>
        <p:txBody>
          <a:bodyPr wrap="square" rtlCol="0">
            <a:spAutoFit/>
          </a:bodyPr>
          <a:lstStyle/>
          <a:p>
            <a:r>
              <a:rPr lang="nl-NL" sz="2400" b="1" i="0" u="none" strike="noStrike" baseline="0" dirty="0">
                <a:solidFill>
                  <a:srgbClr val="000000"/>
                </a:solidFill>
                <a:latin typeface="Arial" panose="020B0604020202020204" pitchFamily="34" charset="0"/>
                <a:cs typeface="Arial" panose="020B0604020202020204" pitchFamily="34" charset="0"/>
              </a:rPr>
              <a:t>De Beroepshavo is interessant voor jou als je:</a:t>
            </a:r>
          </a:p>
          <a:p>
            <a:pPr marL="342900" indent="-342900">
              <a:buFont typeface="Wingdings" panose="05000000000000000000" pitchFamily="2" charset="2"/>
              <a:buChar char="§"/>
            </a:pPr>
            <a:r>
              <a:rPr lang="nl-NL" sz="2400" dirty="0">
                <a:latin typeface="Arial" panose="020B0604020202020204" pitchFamily="34" charset="0"/>
                <a:cs typeface="Arial" panose="020B0604020202020204" pitchFamily="34" charset="0"/>
              </a:rPr>
              <a:t>extra uitdaging wilt en je kennis wilt verbreden of verdiepen</a:t>
            </a:r>
          </a:p>
          <a:p>
            <a:pPr marL="391500" indent="-391500">
              <a:buFont typeface="Wingdings" pitchFamily="2" charset="2"/>
              <a:buChar char="§"/>
            </a:pPr>
            <a:r>
              <a:rPr lang="nl-NL" sz="2400" dirty="0">
                <a:latin typeface="Arial" panose="020B0604020202020204" pitchFamily="34" charset="0"/>
                <a:cs typeface="Arial" panose="020B0604020202020204" pitchFamily="34" charset="0"/>
              </a:rPr>
              <a:t>na het behalen van je mbo-diploma naar het hbo        wilt. Je vergroot je kansen!</a:t>
            </a:r>
          </a:p>
          <a:p>
            <a:pPr marL="391500" indent="-391500">
              <a:buFont typeface="Wingdings" pitchFamily="2" charset="2"/>
              <a:buChar char="§"/>
            </a:pPr>
            <a:r>
              <a:rPr lang="nl-NL" sz="2400" dirty="0">
                <a:latin typeface="Arial" panose="020B0604020202020204" pitchFamily="34" charset="0"/>
                <a:cs typeface="Arial" panose="020B0604020202020204" pitchFamily="34" charset="0"/>
              </a:rPr>
              <a:t>na je opleiding wilt solliciteren. De havo-             certificaten staan goed op je CV!</a:t>
            </a:r>
          </a:p>
        </p:txBody>
      </p:sp>
      <p:sp>
        <p:nvSpPr>
          <p:cNvPr id="7" name="Tekstvak 6">
            <a:extLst>
              <a:ext uri="{FF2B5EF4-FFF2-40B4-BE49-F238E27FC236}">
                <a16:creationId xmlns:a16="http://schemas.microsoft.com/office/drawing/2014/main" id="{FD821A2D-71C2-254B-968A-6257D0A89EC6}"/>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Beroepshavo Meppel iets voor jou?</a:t>
            </a:r>
          </a:p>
        </p:txBody>
      </p:sp>
    </p:spTree>
    <p:extLst>
      <p:ext uri="{BB962C8B-B14F-4D97-AF65-F5344CB8AC3E}">
        <p14:creationId xmlns:p14="http://schemas.microsoft.com/office/powerpoint/2010/main" val="3346761236"/>
      </p:ext>
    </p:extLst>
  </p:cSld>
  <p:clrMapOvr>
    <a:masterClrMapping/>
  </p:clrMapOvr>
  <p:transition spd="med" advClick="0" advTm="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A2087A17-DB2D-504D-AF45-33BABE7FBC67}"/>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Over Beroepshavo Drenthe College Meppel</a:t>
            </a:r>
            <a:endParaRPr lang="nl-NL" sz="3600" dirty="0">
              <a:latin typeface="Arial" panose="020B06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7E94F43A-8397-1ADE-746E-6292E3A36B1B}"/>
              </a:ext>
            </a:extLst>
          </p:cNvPr>
          <p:cNvSpPr txBox="1"/>
          <p:nvPr/>
        </p:nvSpPr>
        <p:spPr>
          <a:xfrm>
            <a:off x="581423" y="2175619"/>
            <a:ext cx="11274246" cy="4524315"/>
          </a:xfrm>
          <a:prstGeom prst="rect">
            <a:avLst/>
          </a:prstGeom>
          <a:noFill/>
        </p:spPr>
        <p:txBody>
          <a:bodyPr wrap="square" rtlCol="0">
            <a:spAutoFit/>
          </a:bodyPr>
          <a:lstStyle/>
          <a:p>
            <a:pPr marL="391500" indent="-391500">
              <a:buFont typeface="Wingdings" pitchFamily="2" charset="2"/>
              <a:buChar char="§"/>
            </a:pPr>
            <a:r>
              <a:rPr lang="nl-NL" sz="3200" dirty="0">
                <a:latin typeface="Arial" panose="020B0604020202020204" pitchFamily="34" charset="0"/>
                <a:cs typeface="Arial" panose="020B0604020202020204" pitchFamily="34" charset="0"/>
              </a:rPr>
              <a:t>Duur: 3 jaar*. Uitzondering is Verpleegkundige duurt 4 jaar </a:t>
            </a:r>
          </a:p>
          <a:p>
            <a:endParaRPr lang="nl-NL" sz="3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nl-NL" sz="3200" dirty="0">
                <a:latin typeface="Arial" panose="020B0604020202020204" pitchFamily="34" charset="0"/>
                <a:cs typeface="Arial" panose="020B0604020202020204" pitchFamily="34" charset="0"/>
              </a:rPr>
              <a:t>Leslocatie: Drenthe College, Ambachtsweg 2 in Meppel</a:t>
            </a:r>
          </a:p>
          <a:p>
            <a:endParaRPr lang="nl-NL" sz="3200" dirty="0">
              <a:latin typeface="Arial" panose="020B0604020202020204" pitchFamily="34" charset="0"/>
              <a:cs typeface="Arial" panose="020B0604020202020204" pitchFamily="34" charset="0"/>
            </a:endParaRP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Start: Schooljaar 2023/2024 </a:t>
            </a:r>
          </a:p>
          <a:p>
            <a:endParaRPr lang="nl-NL" sz="3200" dirty="0">
              <a:latin typeface="Arial" panose="020B0604020202020204" pitchFamily="34" charset="0"/>
              <a:cs typeface="Arial" panose="020B0604020202020204" pitchFamily="34" charset="0"/>
            </a:endParaRP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Schoolkosten: Als je op 1 augustus 18 jaar of ouder bent betaal je lesgeld. Bij de Beroepshavo zijn er eenmalige kosten voor boeken.</a:t>
            </a:r>
          </a:p>
        </p:txBody>
      </p:sp>
    </p:spTree>
    <p:extLst>
      <p:ext uri="{BB962C8B-B14F-4D97-AF65-F5344CB8AC3E}">
        <p14:creationId xmlns:p14="http://schemas.microsoft.com/office/powerpoint/2010/main" val="699722855"/>
      </p:ext>
    </p:extLst>
  </p:cSld>
  <p:clrMapOvr>
    <a:masterClrMapping/>
  </p:clrMapOvr>
  <p:transition spd="med" advClick="0" advTm="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8056E1D-2A7E-9B7C-A4A9-DAA5886D68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kstvak 13"/>
          <p:cNvSpPr txBox="1"/>
          <p:nvPr/>
        </p:nvSpPr>
        <p:spPr>
          <a:xfrm>
            <a:off x="4119238" y="4280792"/>
            <a:ext cx="7244179" cy="1815882"/>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Je bent in het bezit van een diploma:</a:t>
            </a:r>
          </a:p>
          <a:p>
            <a:r>
              <a:rPr lang="nl-NL" sz="2800" dirty="0">
                <a:latin typeface="Arial" panose="020B0604020202020204" pitchFamily="34" charset="0"/>
                <a:cs typeface="Arial" panose="020B0604020202020204" pitchFamily="34" charset="0"/>
              </a:rPr>
              <a:t>■ vmbo-diploma kaderberoepsgerichte, gemengde of theoretische leerweg</a:t>
            </a:r>
          </a:p>
          <a:p>
            <a:r>
              <a:rPr lang="nl-NL" sz="2800" dirty="0">
                <a:latin typeface="Arial" panose="020B0604020202020204" pitchFamily="34" charset="0"/>
                <a:cs typeface="Arial" panose="020B0604020202020204" pitchFamily="34" charset="0"/>
              </a:rPr>
              <a:t>■ overgangsbewijs van havo 3 naar havo 4</a:t>
            </a:r>
          </a:p>
        </p:txBody>
      </p:sp>
      <p:sp>
        <p:nvSpPr>
          <p:cNvPr id="8" name="Tekstvak 7">
            <a:extLst>
              <a:ext uri="{FF2B5EF4-FFF2-40B4-BE49-F238E27FC236}">
                <a16:creationId xmlns:a16="http://schemas.microsoft.com/office/drawing/2014/main" id="{1EA128D8-C514-164D-B7FA-01800EA1BAC6}"/>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Toelatingseisen Beroepshavo Meppel</a:t>
            </a:r>
          </a:p>
        </p:txBody>
      </p:sp>
    </p:spTree>
    <p:extLst>
      <p:ext uri="{BB962C8B-B14F-4D97-AF65-F5344CB8AC3E}">
        <p14:creationId xmlns:p14="http://schemas.microsoft.com/office/powerpoint/2010/main" val="1334758427"/>
      </p:ext>
    </p:extLst>
  </p:cSld>
  <p:clrMapOvr>
    <a:masterClrMapping/>
  </p:clrMapOvr>
  <p:transition spd="med" advClick="0" advTm="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B765CBF-3D6B-3747-6B79-ACB315AB4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kstvak 13"/>
          <p:cNvSpPr txBox="1"/>
          <p:nvPr/>
        </p:nvSpPr>
        <p:spPr>
          <a:xfrm>
            <a:off x="493031" y="3102723"/>
            <a:ext cx="8020347" cy="3046988"/>
          </a:xfrm>
          <a:prstGeom prst="rect">
            <a:avLst/>
          </a:prstGeom>
          <a:noFill/>
        </p:spPr>
        <p:txBody>
          <a:bodyPr wrap="square" rtlCol="0">
            <a:spAutoFit/>
          </a:bodyPr>
          <a:lstStyle/>
          <a:p>
            <a:endParaRPr lang="nl-NL" sz="2800" b="1" i="1" u="none" strike="noStrike" baseline="0" dirty="0"/>
          </a:p>
          <a:p>
            <a:endParaRPr lang="nl-NL" sz="2800" b="1" i="1" dirty="0"/>
          </a:p>
          <a:p>
            <a:endParaRPr lang="nl-NL" sz="2800" b="1" i="1" u="none" strike="noStrike" baseline="0" dirty="0"/>
          </a:p>
          <a:p>
            <a:r>
              <a:rPr lang="nl-NL" sz="2800" b="1" i="1" u="none" strike="noStrike" baseline="0" dirty="0"/>
              <a:t>Stan van den Berg: </a:t>
            </a:r>
            <a:r>
              <a:rPr lang="nl-NL" sz="2800" b="0" i="1" u="none" strike="noStrike" baseline="0" dirty="0"/>
              <a:t>“Ik wil door naar het hbo.            De Beroepshavo is daarvoor de ideale opstap.                  Zo weet ik zeker dat ik het ga halen!”</a:t>
            </a:r>
            <a:endParaRPr lang="nl-NL" sz="2800" dirty="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D9E84593-1843-CC60-1EF0-AB5D2C71C65F}"/>
              </a:ext>
            </a:extLst>
          </p:cNvPr>
          <p:cNvPicPr>
            <a:picLocks noChangeAspect="1"/>
          </p:cNvPicPr>
          <p:nvPr/>
        </p:nvPicPr>
        <p:blipFill>
          <a:blip r:embed="rId4"/>
          <a:stretch>
            <a:fillRect/>
          </a:stretch>
        </p:blipFill>
        <p:spPr>
          <a:xfrm>
            <a:off x="329175" y="709511"/>
            <a:ext cx="4867104" cy="3360620"/>
          </a:xfrm>
          <a:prstGeom prst="rect">
            <a:avLst/>
          </a:prstGeom>
        </p:spPr>
      </p:pic>
    </p:spTree>
    <p:extLst>
      <p:ext uri="{BB962C8B-B14F-4D97-AF65-F5344CB8AC3E}">
        <p14:creationId xmlns:p14="http://schemas.microsoft.com/office/powerpoint/2010/main" val="1206862308"/>
      </p:ext>
    </p:extLst>
  </p:cSld>
  <p:clrMapOvr>
    <a:masterClrMapping/>
  </p:clrMapOvr>
  <p:transition spd="med" advClick="0" advTm="2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C631A38-E965-8821-B253-137389278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kstvak 12">
            <a:extLst>
              <a:ext uri="{FF2B5EF4-FFF2-40B4-BE49-F238E27FC236}">
                <a16:creationId xmlns:a16="http://schemas.microsoft.com/office/drawing/2014/main" id="{2F82DC27-1E16-E34F-8392-D3ACD50865BE}"/>
              </a:ext>
            </a:extLst>
          </p:cNvPr>
          <p:cNvSpPr txBox="1"/>
          <p:nvPr/>
        </p:nvSpPr>
        <p:spPr>
          <a:xfrm>
            <a:off x="581423" y="690512"/>
            <a:ext cx="10001632" cy="1200329"/>
          </a:xfrm>
          <a:prstGeom prst="rect">
            <a:avLst/>
          </a:prstGeom>
          <a:noFill/>
        </p:spPr>
        <p:txBody>
          <a:bodyPr wrap="square" rtlCol="0">
            <a:spAutoFit/>
          </a:bodyPr>
          <a:lstStyle/>
          <a:p>
            <a:pPr lvl="0">
              <a:defRPr/>
            </a:pPr>
            <a:r>
              <a:rPr lang="nl-NL" sz="3600" b="1" dirty="0">
                <a:latin typeface="Arial" panose="020B0604020202020204" pitchFamily="34" charset="0"/>
                <a:cs typeface="Arial" panose="020B0604020202020204" pitchFamily="34" charset="0"/>
              </a:rPr>
              <a:t>Mbo-opleidingen niveau 4 Drenthe College Meppel</a:t>
            </a:r>
          </a:p>
        </p:txBody>
      </p:sp>
      <p:sp>
        <p:nvSpPr>
          <p:cNvPr id="2" name="Tekstvak 1">
            <a:extLst>
              <a:ext uri="{FF2B5EF4-FFF2-40B4-BE49-F238E27FC236}">
                <a16:creationId xmlns:a16="http://schemas.microsoft.com/office/drawing/2014/main" id="{27763A35-0CB8-FE02-8255-B01931C8E6EF}"/>
              </a:ext>
            </a:extLst>
          </p:cNvPr>
          <p:cNvSpPr txBox="1"/>
          <p:nvPr/>
        </p:nvSpPr>
        <p:spPr>
          <a:xfrm>
            <a:off x="476320" y="2806240"/>
            <a:ext cx="7244179" cy="3785652"/>
          </a:xfrm>
          <a:prstGeom prst="rect">
            <a:avLst/>
          </a:prstGeom>
          <a:noFill/>
        </p:spPr>
        <p:txBody>
          <a:bodyPr wrap="square" rtlCol="0">
            <a:spAutoFit/>
          </a:bodyPr>
          <a:lstStyle/>
          <a:p>
            <a:pPr algn="l"/>
            <a:r>
              <a:rPr lang="nl-NL" sz="2400" b="1" i="0" u="none" strike="noStrike" baseline="0" dirty="0">
                <a:solidFill>
                  <a:srgbClr val="000000"/>
                </a:solidFill>
                <a:latin typeface="Arial" panose="020B0604020202020204" pitchFamily="34" charset="0"/>
                <a:cs typeface="Arial" panose="020B0604020202020204" pitchFamily="34" charset="0"/>
              </a:rPr>
              <a:t>Handel &amp; Ondernemen</a:t>
            </a:r>
          </a:p>
          <a:p>
            <a:pPr algn="l"/>
            <a:r>
              <a:rPr lang="nl-NL" sz="2400" b="1" i="0" u="none" strike="noStrike" baseline="0" dirty="0">
                <a:solidFill>
                  <a:srgbClr val="D80929"/>
                </a:solidFill>
                <a:latin typeface="Arial" panose="020B0604020202020204" pitchFamily="34" charset="0"/>
                <a:cs typeface="Arial" panose="020B0604020202020204" pitchFamily="34" charset="0"/>
              </a:rPr>
              <a:t>■ </a:t>
            </a:r>
            <a:r>
              <a:rPr lang="nl-NL" sz="2400" b="0" i="0" u="none" strike="noStrike" baseline="0" dirty="0">
                <a:solidFill>
                  <a:srgbClr val="000000"/>
                </a:solidFill>
                <a:latin typeface="Arial" panose="020B0604020202020204" pitchFamily="34" charset="0"/>
                <a:cs typeface="Arial" panose="020B0604020202020204" pitchFamily="34" charset="0"/>
              </a:rPr>
              <a:t>Ondernemer Retail en Retailmanager</a:t>
            </a:r>
          </a:p>
          <a:p>
            <a:pPr algn="l"/>
            <a:endParaRPr lang="nl-NL" sz="2400" dirty="0">
              <a:solidFill>
                <a:srgbClr val="000000"/>
              </a:solidFill>
              <a:latin typeface="Arial" panose="020B0604020202020204" pitchFamily="34" charset="0"/>
              <a:cs typeface="Arial" panose="020B0604020202020204" pitchFamily="34" charset="0"/>
            </a:endParaRPr>
          </a:p>
          <a:p>
            <a:pPr algn="l"/>
            <a:r>
              <a:rPr lang="nl-NL" sz="2400" b="1" i="0" u="none" strike="noStrike" baseline="0" dirty="0">
                <a:solidFill>
                  <a:srgbClr val="000000"/>
                </a:solidFill>
                <a:latin typeface="Arial" panose="020B0604020202020204" pitchFamily="34" charset="0"/>
                <a:cs typeface="Arial" panose="020B0604020202020204" pitchFamily="34" charset="0"/>
              </a:rPr>
              <a:t>Office, Economie &amp; Communicatie</a:t>
            </a:r>
          </a:p>
          <a:p>
            <a:pPr algn="l"/>
            <a:r>
              <a:rPr lang="nl-NL" sz="2400" b="1" i="0" u="none" strike="noStrike" baseline="0" dirty="0">
                <a:solidFill>
                  <a:srgbClr val="D80929"/>
                </a:solidFill>
                <a:latin typeface="Arial" panose="020B0604020202020204" pitchFamily="34" charset="0"/>
                <a:cs typeface="Arial" panose="020B0604020202020204" pitchFamily="34" charset="0"/>
              </a:rPr>
              <a:t>■ </a:t>
            </a:r>
            <a:r>
              <a:rPr lang="nl-NL" sz="2400" b="0" i="0" u="none" strike="noStrike" baseline="0" dirty="0">
                <a:solidFill>
                  <a:srgbClr val="000000"/>
                </a:solidFill>
                <a:latin typeface="Arial" panose="020B0604020202020204" pitchFamily="34" charset="0"/>
                <a:cs typeface="Arial" panose="020B0604020202020204" pitchFamily="34" charset="0"/>
              </a:rPr>
              <a:t>Business Administration &amp; Control Specialist</a:t>
            </a:r>
          </a:p>
          <a:p>
            <a:pPr algn="l"/>
            <a:r>
              <a:rPr lang="nl-NL" sz="2400" b="1" i="0" u="none" strike="noStrike" baseline="0" dirty="0">
                <a:solidFill>
                  <a:srgbClr val="D80929"/>
                </a:solidFill>
                <a:latin typeface="Arial" panose="020B0604020202020204" pitchFamily="34" charset="0"/>
                <a:cs typeface="Arial" panose="020B0604020202020204" pitchFamily="34" charset="0"/>
              </a:rPr>
              <a:t>■ </a:t>
            </a:r>
            <a:r>
              <a:rPr lang="nl-NL" sz="2400" b="0" i="0" u="none" strike="noStrike" baseline="0" dirty="0">
                <a:solidFill>
                  <a:srgbClr val="000000"/>
                </a:solidFill>
                <a:latin typeface="Arial" panose="020B0604020202020204" pitchFamily="34" charset="0"/>
                <a:cs typeface="Arial" panose="020B0604020202020204" pitchFamily="34" charset="0"/>
              </a:rPr>
              <a:t>Facilitair Leidinggevende</a:t>
            </a:r>
          </a:p>
          <a:p>
            <a:pPr algn="l"/>
            <a:r>
              <a:rPr lang="nl-NL" sz="2400" b="1" i="0" u="none" strike="noStrike" baseline="0" dirty="0">
                <a:solidFill>
                  <a:srgbClr val="D80929"/>
                </a:solidFill>
                <a:latin typeface="Arial" panose="020B0604020202020204" pitchFamily="34" charset="0"/>
                <a:cs typeface="Arial" panose="020B0604020202020204" pitchFamily="34" charset="0"/>
              </a:rPr>
              <a:t>■ </a:t>
            </a:r>
            <a:r>
              <a:rPr lang="nl-NL" sz="2400" b="0" i="0" u="none" strike="noStrike" baseline="0" dirty="0">
                <a:solidFill>
                  <a:srgbClr val="000000"/>
                </a:solidFill>
                <a:latin typeface="Arial" panose="020B0604020202020204" pitchFamily="34" charset="0"/>
                <a:cs typeface="Arial" panose="020B0604020202020204" pitchFamily="34" charset="0"/>
              </a:rPr>
              <a:t>Horeca Catering Manager</a:t>
            </a:r>
          </a:p>
          <a:p>
            <a:pPr algn="l"/>
            <a:r>
              <a:rPr lang="en-US" sz="2400" b="1" i="0" u="none" strike="noStrike" baseline="0" dirty="0">
                <a:solidFill>
                  <a:srgbClr val="D80929"/>
                </a:solidFill>
                <a:latin typeface="Arial" panose="020B0604020202020204" pitchFamily="34" charset="0"/>
                <a:cs typeface="Arial" panose="020B0604020202020204" pitchFamily="34" charset="0"/>
              </a:rPr>
              <a:t>■ </a:t>
            </a:r>
            <a:r>
              <a:rPr lang="en-US" sz="2400" b="0" i="0" u="none" strike="noStrike" baseline="0" dirty="0">
                <a:solidFill>
                  <a:srgbClr val="000000"/>
                </a:solidFill>
                <a:latin typeface="Arial" panose="020B0604020202020204" pitchFamily="34" charset="0"/>
                <a:cs typeface="Arial" panose="020B0604020202020204" pitchFamily="34" charset="0"/>
              </a:rPr>
              <a:t>Legal, Insurance &amp; HR Services Specialist</a:t>
            </a:r>
          </a:p>
          <a:p>
            <a:pPr algn="l"/>
            <a:r>
              <a:rPr lang="nl-NL" sz="2400" b="1" i="0" u="none" strike="noStrike" baseline="0" dirty="0">
                <a:solidFill>
                  <a:srgbClr val="D80929"/>
                </a:solidFill>
                <a:latin typeface="Arial" panose="020B0604020202020204" pitchFamily="34" charset="0"/>
                <a:cs typeface="Arial" panose="020B0604020202020204" pitchFamily="34" charset="0"/>
              </a:rPr>
              <a:t>■ </a:t>
            </a:r>
            <a:r>
              <a:rPr lang="nl-NL" sz="2400" b="0" i="0" u="none" strike="noStrike" baseline="0" dirty="0">
                <a:solidFill>
                  <a:srgbClr val="000000"/>
                </a:solidFill>
                <a:latin typeface="Arial" panose="020B0604020202020204" pitchFamily="34" charset="0"/>
                <a:cs typeface="Arial" panose="020B0604020202020204" pitchFamily="34" charset="0"/>
              </a:rPr>
              <a:t>Marketing &amp; Communication Specialist</a:t>
            </a:r>
          </a:p>
          <a:p>
            <a:pPr algn="l"/>
            <a:r>
              <a:rPr lang="nl-NL" sz="2400" b="1" i="0" u="none" strike="noStrike" baseline="0" dirty="0">
                <a:solidFill>
                  <a:srgbClr val="D80929"/>
                </a:solidFill>
                <a:latin typeface="Arial" panose="020B0604020202020204" pitchFamily="34" charset="0"/>
                <a:cs typeface="Arial" panose="020B0604020202020204" pitchFamily="34" charset="0"/>
              </a:rPr>
              <a:t>■ </a:t>
            </a:r>
            <a:r>
              <a:rPr lang="nl-NL" sz="2400" b="0" i="0" u="none" strike="noStrike" baseline="0" dirty="0">
                <a:solidFill>
                  <a:srgbClr val="000000"/>
                </a:solidFill>
                <a:latin typeface="Arial" panose="020B0604020202020204" pitchFamily="34" charset="0"/>
                <a:cs typeface="Arial" panose="020B0604020202020204" pitchFamily="34" charset="0"/>
              </a:rPr>
              <a:t>Office &amp; Management Support Specialist</a:t>
            </a:r>
          </a:p>
        </p:txBody>
      </p:sp>
    </p:spTree>
    <p:extLst>
      <p:ext uri="{BB962C8B-B14F-4D97-AF65-F5344CB8AC3E}">
        <p14:creationId xmlns:p14="http://schemas.microsoft.com/office/powerpoint/2010/main" val="2530996176"/>
      </p:ext>
    </p:extLst>
  </p:cSld>
  <p:clrMapOvr>
    <a:masterClrMapping/>
  </p:clrMapOvr>
  <p:transition spd="med" advClick="0" advTm="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C631A38-E965-8821-B253-137389278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kstvak 12">
            <a:extLst>
              <a:ext uri="{FF2B5EF4-FFF2-40B4-BE49-F238E27FC236}">
                <a16:creationId xmlns:a16="http://schemas.microsoft.com/office/drawing/2014/main" id="{2F82DC27-1E16-E34F-8392-D3ACD50865BE}"/>
              </a:ext>
            </a:extLst>
          </p:cNvPr>
          <p:cNvSpPr txBox="1"/>
          <p:nvPr/>
        </p:nvSpPr>
        <p:spPr>
          <a:xfrm>
            <a:off x="581423" y="690512"/>
            <a:ext cx="10001632" cy="1200329"/>
          </a:xfrm>
          <a:prstGeom prst="rect">
            <a:avLst/>
          </a:prstGeom>
          <a:noFill/>
        </p:spPr>
        <p:txBody>
          <a:bodyPr wrap="square" rtlCol="0">
            <a:spAutoFit/>
          </a:bodyPr>
          <a:lstStyle/>
          <a:p>
            <a:pPr lvl="0">
              <a:defRPr/>
            </a:pPr>
            <a:r>
              <a:rPr lang="nl-NL" sz="3600" b="1" dirty="0">
                <a:latin typeface="Arial" panose="020B0604020202020204" pitchFamily="34" charset="0"/>
                <a:cs typeface="Arial" panose="020B0604020202020204" pitchFamily="34" charset="0"/>
              </a:rPr>
              <a:t>Mbo-opleidingen niveau 4 Drenthe College Meppel</a:t>
            </a:r>
          </a:p>
        </p:txBody>
      </p:sp>
      <p:sp>
        <p:nvSpPr>
          <p:cNvPr id="2" name="Tekstvak 1">
            <a:extLst>
              <a:ext uri="{FF2B5EF4-FFF2-40B4-BE49-F238E27FC236}">
                <a16:creationId xmlns:a16="http://schemas.microsoft.com/office/drawing/2014/main" id="{27763A35-0CB8-FE02-8255-B01931C8E6EF}"/>
              </a:ext>
            </a:extLst>
          </p:cNvPr>
          <p:cNvSpPr txBox="1"/>
          <p:nvPr/>
        </p:nvSpPr>
        <p:spPr>
          <a:xfrm>
            <a:off x="476320" y="2963895"/>
            <a:ext cx="7244179" cy="3046988"/>
          </a:xfrm>
          <a:prstGeom prst="rect">
            <a:avLst/>
          </a:prstGeom>
          <a:noFill/>
        </p:spPr>
        <p:txBody>
          <a:bodyPr wrap="square" rtlCol="0">
            <a:spAutoFit/>
          </a:bodyPr>
          <a:lstStyle/>
          <a:p>
            <a:pPr algn="l"/>
            <a:r>
              <a:rPr lang="nl-NL" sz="2400" b="1" i="0" u="none" strike="noStrike" baseline="0" dirty="0">
                <a:solidFill>
                  <a:srgbClr val="000000"/>
                </a:solidFill>
                <a:latin typeface="Arial" panose="020B0604020202020204" pitchFamily="34" charset="0"/>
                <a:cs typeface="Arial" panose="020B0604020202020204" pitchFamily="34" charset="0"/>
              </a:rPr>
              <a:t>Horeca &amp; Facilitair</a:t>
            </a:r>
          </a:p>
          <a:p>
            <a:pPr algn="l"/>
            <a:r>
              <a:rPr lang="nl-NL" sz="2400" b="1" i="0" u="none" strike="noStrike" baseline="0" dirty="0">
                <a:latin typeface="Arial" panose="020B0604020202020204" pitchFamily="34" charset="0"/>
                <a:cs typeface="Arial" panose="020B0604020202020204" pitchFamily="34" charset="0"/>
              </a:rPr>
              <a:t>■ </a:t>
            </a:r>
            <a:r>
              <a:rPr lang="nl-NL" sz="2400" b="0" i="0" u="none" strike="noStrike" baseline="0" dirty="0">
                <a:latin typeface="Arial" panose="020B0604020202020204" pitchFamily="34" charset="0"/>
                <a:cs typeface="Arial" panose="020B0604020202020204" pitchFamily="34" charset="0"/>
              </a:rPr>
              <a:t>Facilitair Leidinggevende</a:t>
            </a:r>
          </a:p>
          <a:p>
            <a:pPr algn="l"/>
            <a:endParaRPr lang="nl-NL" sz="2400" b="0" i="0" u="none" strike="noStrike" baseline="0" dirty="0">
              <a:latin typeface="Arial" panose="020B0604020202020204" pitchFamily="34" charset="0"/>
              <a:cs typeface="Arial" panose="020B0604020202020204" pitchFamily="34" charset="0"/>
            </a:endParaRPr>
          </a:p>
          <a:p>
            <a:pPr algn="l"/>
            <a:r>
              <a:rPr lang="nl-NL" sz="2400" b="1" i="0" u="none" strike="noStrike" baseline="0" dirty="0">
                <a:latin typeface="Arial" panose="020B0604020202020204" pitchFamily="34" charset="0"/>
                <a:cs typeface="Arial" panose="020B0604020202020204" pitchFamily="34" charset="0"/>
              </a:rPr>
              <a:t>Zorg &amp; Welzijn</a:t>
            </a:r>
          </a:p>
          <a:p>
            <a:pPr algn="l"/>
            <a:r>
              <a:rPr lang="nl-NL" sz="2400" b="1" i="0" u="none" strike="noStrike" baseline="0" dirty="0">
                <a:latin typeface="Arial" panose="020B0604020202020204" pitchFamily="34" charset="0"/>
                <a:cs typeface="Arial" panose="020B0604020202020204" pitchFamily="34" charset="0"/>
              </a:rPr>
              <a:t>■ </a:t>
            </a:r>
            <a:r>
              <a:rPr lang="nl-NL" sz="2400" b="0" i="0" u="none" strike="noStrike" baseline="0" dirty="0">
                <a:latin typeface="Arial" panose="020B0604020202020204" pitchFamily="34" charset="0"/>
                <a:cs typeface="Arial" panose="020B0604020202020204" pitchFamily="34" charset="0"/>
              </a:rPr>
              <a:t>Gespecialiseerd Pedagogisch Medewerker</a:t>
            </a:r>
          </a:p>
          <a:p>
            <a:pPr algn="l"/>
            <a:r>
              <a:rPr lang="nl-NL" sz="2400" b="1" i="0" u="none" strike="noStrike" baseline="0" dirty="0">
                <a:latin typeface="Arial" panose="020B0604020202020204" pitchFamily="34" charset="0"/>
                <a:cs typeface="Arial" panose="020B0604020202020204" pitchFamily="34" charset="0"/>
              </a:rPr>
              <a:t>■ </a:t>
            </a:r>
            <a:r>
              <a:rPr lang="nl-NL" sz="2400" b="0" i="0" u="none" strike="noStrike" baseline="0" dirty="0">
                <a:latin typeface="Arial" panose="020B0604020202020204" pitchFamily="34" charset="0"/>
                <a:cs typeface="Arial" panose="020B0604020202020204" pitchFamily="34" charset="0"/>
              </a:rPr>
              <a:t>Onderwijsassistent</a:t>
            </a:r>
          </a:p>
          <a:p>
            <a:pPr algn="l"/>
            <a:r>
              <a:rPr lang="nl-NL" sz="2400" b="1" i="0" u="none" strike="noStrike" baseline="0" dirty="0">
                <a:latin typeface="Arial" panose="020B0604020202020204" pitchFamily="34" charset="0"/>
                <a:cs typeface="Arial" panose="020B0604020202020204" pitchFamily="34" charset="0"/>
              </a:rPr>
              <a:t>■ </a:t>
            </a:r>
            <a:r>
              <a:rPr lang="nl-NL" sz="2400" b="0" i="0" u="none" strike="noStrike" baseline="0" dirty="0">
                <a:latin typeface="Arial" panose="020B0604020202020204" pitchFamily="34" charset="0"/>
                <a:cs typeface="Arial" panose="020B0604020202020204" pitchFamily="34" charset="0"/>
              </a:rPr>
              <a:t>Persoonlijk Begeleider Maatschappelijke Zorg</a:t>
            </a:r>
          </a:p>
          <a:p>
            <a:pPr algn="l"/>
            <a:r>
              <a:rPr lang="nl-NL" sz="2400" b="1" i="0" u="none" strike="noStrike" baseline="0" dirty="0">
                <a:latin typeface="Arial" panose="020B0604020202020204" pitchFamily="34" charset="0"/>
                <a:cs typeface="Arial" panose="020B0604020202020204" pitchFamily="34" charset="0"/>
              </a:rPr>
              <a:t>■ </a:t>
            </a:r>
            <a:r>
              <a:rPr lang="nl-NL" sz="2400" b="0" i="0" u="none" strike="noStrike" baseline="0" dirty="0">
                <a:latin typeface="Arial" panose="020B0604020202020204" pitchFamily="34" charset="0"/>
                <a:cs typeface="Arial" panose="020B0604020202020204" pitchFamily="34" charset="0"/>
              </a:rPr>
              <a:t>Verpleegkundige</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304641"/>
      </p:ext>
    </p:extLst>
  </p:cSld>
  <p:clrMapOvr>
    <a:masterClrMapping/>
  </p:clrMapOvr>
  <p:transition spd="med" advClick="0"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C8D072-4749-3ADC-6618-C1D70008C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104"/>
            <a:ext cx="12192000" cy="6858000"/>
          </a:xfrm>
          <a:prstGeom prst="rect">
            <a:avLst/>
          </a:prstGeom>
        </p:spPr>
      </p:pic>
      <p:pic>
        <p:nvPicPr>
          <p:cNvPr id="11" name="Afbeelding 10">
            <a:extLst>
              <a:ext uri="{FF2B5EF4-FFF2-40B4-BE49-F238E27FC236}">
                <a16:creationId xmlns:a16="http://schemas.microsoft.com/office/drawing/2014/main" id="{C3EECD57-F325-C04F-8F8D-7474A213DD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91866" y="428187"/>
            <a:ext cx="1801871" cy="1389702"/>
          </a:xfrm>
          <a:prstGeom prst="rect">
            <a:avLst/>
          </a:prstGeom>
        </p:spPr>
      </p:pic>
      <p:sp>
        <p:nvSpPr>
          <p:cNvPr id="15" name="Tekstvak 14">
            <a:extLst>
              <a:ext uri="{FF2B5EF4-FFF2-40B4-BE49-F238E27FC236}">
                <a16:creationId xmlns:a16="http://schemas.microsoft.com/office/drawing/2014/main" id="{C15E4C19-896F-3F49-BA9F-619D6CABAA83}"/>
              </a:ext>
            </a:extLst>
          </p:cNvPr>
          <p:cNvSpPr txBox="1"/>
          <p:nvPr/>
        </p:nvSpPr>
        <p:spPr>
          <a:xfrm>
            <a:off x="581423" y="2963895"/>
            <a:ext cx="7244179" cy="3046988"/>
          </a:xfrm>
          <a:prstGeom prst="rect">
            <a:avLst/>
          </a:prstGeom>
          <a:noFill/>
        </p:spPr>
        <p:txBody>
          <a:bodyPr wrap="square" rtlCol="0">
            <a:spAutoFit/>
          </a:bodyPr>
          <a:lstStyle/>
          <a:p>
            <a:pPr marL="391500" indent="-391500">
              <a:buFont typeface="Wingdings" pitchFamily="2" charset="2"/>
              <a:buChar char="§"/>
            </a:pPr>
            <a:r>
              <a:rPr lang="nl-NL" sz="3200" dirty="0">
                <a:latin typeface="Arial" panose="020B0604020202020204" pitchFamily="34" charset="0"/>
                <a:cs typeface="Arial" panose="020B0604020202020204" pitchFamily="34" charset="0"/>
              </a:rPr>
              <a:t>Nederlands</a:t>
            </a: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Engels</a:t>
            </a: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Biologie</a:t>
            </a: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Wiskunde A</a:t>
            </a: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Wiskunde B</a:t>
            </a:r>
          </a:p>
          <a:p>
            <a:pPr marL="391500" indent="-391500">
              <a:buFont typeface="Wingdings" pitchFamily="2" charset="2"/>
              <a:buChar char="§"/>
            </a:pPr>
            <a:r>
              <a:rPr lang="nl-NL" sz="3200" dirty="0">
                <a:latin typeface="Arial" panose="020B0604020202020204" pitchFamily="34" charset="0"/>
                <a:cs typeface="Arial" panose="020B0604020202020204" pitchFamily="34" charset="0"/>
              </a:rPr>
              <a:t>Economie</a:t>
            </a:r>
          </a:p>
        </p:txBody>
      </p:sp>
      <p:sp>
        <p:nvSpPr>
          <p:cNvPr id="16" name="Tekstvak 15">
            <a:extLst>
              <a:ext uri="{FF2B5EF4-FFF2-40B4-BE49-F238E27FC236}">
                <a16:creationId xmlns:a16="http://schemas.microsoft.com/office/drawing/2014/main" id="{8449E4B9-675A-2743-94DC-D0564AC0ED00}"/>
              </a:ext>
            </a:extLst>
          </p:cNvPr>
          <p:cNvSpPr txBox="1"/>
          <p:nvPr/>
        </p:nvSpPr>
        <p:spPr>
          <a:xfrm>
            <a:off x="581423" y="690512"/>
            <a:ext cx="10001632" cy="646331"/>
          </a:xfrm>
          <a:prstGeom prst="rect">
            <a:avLst/>
          </a:prstGeom>
          <a:noFill/>
        </p:spPr>
        <p:txBody>
          <a:bodyPr wrap="square" rtlCol="0">
            <a:spAutoFit/>
          </a:bodyPr>
          <a:lstStyle/>
          <a:p>
            <a:pPr lvl="0">
              <a:defRPr/>
            </a:pPr>
            <a:r>
              <a:rPr lang="nl-NL" sz="3600" b="1" dirty="0">
                <a:latin typeface="Arial" panose="020B0604020202020204" pitchFamily="34" charset="0"/>
                <a:cs typeface="Arial" panose="020B0604020202020204" pitchFamily="34" charset="0"/>
              </a:rPr>
              <a:t>Twee havo-vakken waaruit je kunt kiezen </a:t>
            </a:r>
          </a:p>
        </p:txBody>
      </p:sp>
    </p:spTree>
    <p:extLst>
      <p:ext uri="{BB962C8B-B14F-4D97-AF65-F5344CB8AC3E}">
        <p14:creationId xmlns:p14="http://schemas.microsoft.com/office/powerpoint/2010/main" val="1106192405"/>
      </p:ext>
    </p:extLst>
  </p:cSld>
  <p:clrMapOvr>
    <a:masterClrMapping/>
  </p:clrMapOvr>
  <p:transition spd="med" advClick="0" advTm="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A2087A17-DB2D-504D-AF45-33BABE7FBC67}"/>
              </a:ext>
            </a:extLst>
          </p:cNvPr>
          <p:cNvSpPr txBox="1"/>
          <p:nvPr/>
        </p:nvSpPr>
        <p:spPr>
          <a:xfrm>
            <a:off x="581423" y="690512"/>
            <a:ext cx="1000163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Vakken en opbouw Beroepshavo Meppel</a:t>
            </a:r>
            <a:endParaRPr lang="nl-NL" sz="3600" dirty="0">
              <a:latin typeface="Arial" panose="020B0604020202020204" pitchFamily="34" charset="0"/>
              <a:cs typeface="Arial" panose="020B0604020202020204" pitchFamily="34" charset="0"/>
            </a:endParaRPr>
          </a:p>
        </p:txBody>
      </p:sp>
      <p:graphicFrame>
        <p:nvGraphicFramePr>
          <p:cNvPr id="3" name="Tabel 3">
            <a:extLst>
              <a:ext uri="{FF2B5EF4-FFF2-40B4-BE49-F238E27FC236}">
                <a16:creationId xmlns:a16="http://schemas.microsoft.com/office/drawing/2014/main" id="{C54D3466-8BDE-31AC-BF56-3A97B31324EB}"/>
              </a:ext>
            </a:extLst>
          </p:cNvPr>
          <p:cNvGraphicFramePr>
            <a:graphicFrameLocks noGrp="1"/>
          </p:cNvGraphicFramePr>
          <p:nvPr>
            <p:extLst>
              <p:ext uri="{D42A27DB-BD31-4B8C-83A1-F6EECF244321}">
                <p14:modId xmlns:p14="http://schemas.microsoft.com/office/powerpoint/2010/main" val="780224980"/>
              </p:ext>
            </p:extLst>
          </p:nvPr>
        </p:nvGraphicFramePr>
        <p:xfrm>
          <a:off x="749738" y="2199640"/>
          <a:ext cx="10759090" cy="4313894"/>
        </p:xfrm>
        <a:graphic>
          <a:graphicData uri="http://schemas.openxmlformats.org/drawingml/2006/table">
            <a:tbl>
              <a:tblPr firstRow="1" bandRow="1">
                <a:tableStyleId>{D7AC3CCA-C797-4891-BE02-D94E43425B78}</a:tableStyleId>
              </a:tblPr>
              <a:tblGrid>
                <a:gridCol w="3454400">
                  <a:extLst>
                    <a:ext uri="{9D8B030D-6E8A-4147-A177-3AD203B41FA5}">
                      <a16:colId xmlns:a16="http://schemas.microsoft.com/office/drawing/2014/main" val="2473633015"/>
                    </a:ext>
                  </a:extLst>
                </a:gridCol>
                <a:gridCol w="3836276">
                  <a:extLst>
                    <a:ext uri="{9D8B030D-6E8A-4147-A177-3AD203B41FA5}">
                      <a16:colId xmlns:a16="http://schemas.microsoft.com/office/drawing/2014/main" val="1345211711"/>
                    </a:ext>
                  </a:extLst>
                </a:gridCol>
                <a:gridCol w="3468414">
                  <a:extLst>
                    <a:ext uri="{9D8B030D-6E8A-4147-A177-3AD203B41FA5}">
                      <a16:colId xmlns:a16="http://schemas.microsoft.com/office/drawing/2014/main" val="2841345601"/>
                    </a:ext>
                  </a:extLst>
                </a:gridCol>
              </a:tblGrid>
              <a:tr h="797616">
                <a:tc>
                  <a:txBody>
                    <a:bodyPr/>
                    <a:lstStyle/>
                    <a:p>
                      <a:r>
                        <a:rPr lang="nl-NL" dirty="0"/>
                        <a:t>Leerjaar 1</a:t>
                      </a:r>
                    </a:p>
                  </a:txBody>
                  <a:tcPr>
                    <a:noFill/>
                  </a:tcPr>
                </a:tc>
                <a:tc>
                  <a:txBody>
                    <a:bodyPr/>
                    <a:lstStyle/>
                    <a:p>
                      <a:r>
                        <a:rPr lang="nl-NL" dirty="0"/>
                        <a:t>Leerjaar 2</a:t>
                      </a:r>
                    </a:p>
                  </a:txBody>
                  <a:tcPr>
                    <a:noFill/>
                  </a:tcPr>
                </a:tc>
                <a:tc>
                  <a:txBody>
                    <a:bodyPr/>
                    <a:lstStyle/>
                    <a:p>
                      <a:r>
                        <a:rPr lang="nl-NL" dirty="0"/>
                        <a:t>Leerjaar 3 + 4*</a:t>
                      </a:r>
                    </a:p>
                    <a:p>
                      <a:endParaRPr lang="nl-NL" dirty="0"/>
                    </a:p>
                    <a:p>
                      <a:r>
                        <a:rPr lang="nl-NL" sz="1600" i="1" dirty="0"/>
                        <a:t>Leerjaar 4 is geldt allen voor mbo-opleiding Verpleegkundige</a:t>
                      </a:r>
                    </a:p>
                  </a:txBody>
                  <a:tcPr>
                    <a:noFill/>
                  </a:tcPr>
                </a:tc>
                <a:extLst>
                  <a:ext uri="{0D108BD9-81ED-4DB2-BD59-A6C34878D82A}">
                    <a16:rowId xmlns:a16="http://schemas.microsoft.com/office/drawing/2014/main" val="3334011687"/>
                  </a:ext>
                </a:extLst>
              </a:tr>
              <a:tr h="808694">
                <a:tc>
                  <a:txBody>
                    <a:bodyPr/>
                    <a:lstStyle/>
                    <a:p>
                      <a:r>
                        <a:rPr lang="nl-NL" dirty="0"/>
                        <a:t>Profieldeel: Vakken van de gekozen mbo-opleiding</a:t>
                      </a:r>
                    </a:p>
                  </a:txBody>
                  <a:tcPr>
                    <a:noFill/>
                  </a:tcPr>
                </a:tc>
                <a:tc>
                  <a:txBody>
                    <a:bodyPr/>
                    <a:lstStyle/>
                    <a:p>
                      <a:r>
                        <a:rPr lang="nl-NL" dirty="0"/>
                        <a:t>Profieldeel: Vakken van de gekozen mbo-opleiding</a:t>
                      </a:r>
                    </a:p>
                  </a:txBody>
                  <a:tcPr>
                    <a:noFill/>
                  </a:tcPr>
                </a:tc>
                <a:tc>
                  <a:txBody>
                    <a:bodyPr/>
                    <a:lstStyle/>
                    <a:p>
                      <a:r>
                        <a:rPr lang="nl-NL" dirty="0"/>
                        <a:t>Profieldeel: Vakken van de gekozen mbo-opleiding</a:t>
                      </a:r>
                    </a:p>
                  </a:txBody>
                  <a:tcPr>
                    <a:noFill/>
                  </a:tcPr>
                </a:tc>
                <a:extLst>
                  <a:ext uri="{0D108BD9-81ED-4DB2-BD59-A6C34878D82A}">
                    <a16:rowId xmlns:a16="http://schemas.microsoft.com/office/drawing/2014/main" val="1760627962"/>
                  </a:ext>
                </a:extLst>
              </a:tr>
              <a:tr h="808694">
                <a:tc>
                  <a:txBody>
                    <a:bodyPr/>
                    <a:lstStyle/>
                    <a:p>
                      <a:r>
                        <a:rPr lang="nl-NL" dirty="0"/>
                        <a:t>Algemeen basisdeel: </a:t>
                      </a:r>
                    </a:p>
                    <a:p>
                      <a:r>
                        <a:rPr lang="nl-NL" dirty="0"/>
                        <a:t>Nederlands, Rekenen, Engels, Burgerschap, LOB</a:t>
                      </a:r>
                    </a:p>
                  </a:txBody>
                  <a:tcPr>
                    <a:noFill/>
                  </a:tcPr>
                </a:tc>
                <a:tc>
                  <a:txBody>
                    <a:bodyPr/>
                    <a:lstStyle/>
                    <a:p>
                      <a:r>
                        <a:rPr lang="nl-NL" dirty="0"/>
                        <a:t>Algemeen basisdeel:</a:t>
                      </a:r>
                    </a:p>
                    <a:p>
                      <a:r>
                        <a:rPr lang="nl-NL" dirty="0"/>
                        <a:t>Nederlands, Rekenen, Engels, Burgerschap, LOB</a:t>
                      </a:r>
                    </a:p>
                  </a:txBody>
                  <a:tcPr>
                    <a:noFill/>
                  </a:tcPr>
                </a:tc>
                <a:tc>
                  <a:txBody>
                    <a:bodyPr/>
                    <a:lstStyle/>
                    <a:p>
                      <a:r>
                        <a:rPr lang="nl-NL" dirty="0"/>
                        <a:t>Algemeen basisdeel: </a:t>
                      </a:r>
                    </a:p>
                    <a:p>
                      <a:r>
                        <a:rPr lang="nl-NL" dirty="0"/>
                        <a:t>Nederlands, Rekenen, Engels, Burgerschap, LOB</a:t>
                      </a:r>
                    </a:p>
                  </a:txBody>
                  <a:tcPr>
                    <a:noFill/>
                  </a:tcPr>
                </a:tc>
                <a:extLst>
                  <a:ext uri="{0D108BD9-81ED-4DB2-BD59-A6C34878D82A}">
                    <a16:rowId xmlns:a16="http://schemas.microsoft.com/office/drawing/2014/main" val="3456466839"/>
                  </a:ext>
                </a:extLst>
              </a:tr>
              <a:tr h="808694">
                <a:tc>
                  <a:txBody>
                    <a:bodyPr/>
                    <a:lstStyle/>
                    <a:p>
                      <a:r>
                        <a:rPr lang="nl-NL" dirty="0"/>
                        <a:t>Keuzedelen:</a:t>
                      </a:r>
                    </a:p>
                    <a:p>
                      <a:r>
                        <a:rPr lang="nl-NL" dirty="0"/>
                        <a:t>Havo-vak 1</a:t>
                      </a:r>
                    </a:p>
                    <a:p>
                      <a:r>
                        <a:rPr lang="nl-NL" dirty="0"/>
                        <a:t>Havo-vak 2</a:t>
                      </a:r>
                    </a:p>
                  </a:txBody>
                  <a:tcPr>
                    <a:noFill/>
                  </a:tcPr>
                </a:tc>
                <a:tc>
                  <a:txBody>
                    <a:bodyPr/>
                    <a:lstStyle/>
                    <a:p>
                      <a:r>
                        <a:rPr lang="nl-NL" dirty="0"/>
                        <a:t>Keuzedelen: </a:t>
                      </a:r>
                    </a:p>
                    <a:p>
                      <a:r>
                        <a:rPr lang="nl-NL" dirty="0"/>
                        <a:t>Havo-vak 1 </a:t>
                      </a:r>
                    </a:p>
                    <a:p>
                      <a:r>
                        <a:rPr lang="nl-NL" dirty="0"/>
                        <a:t>schriftelijk en centraal examen</a:t>
                      </a:r>
                    </a:p>
                    <a:p>
                      <a:r>
                        <a:rPr lang="nl-NL" dirty="0"/>
                        <a:t>Havo-vak 2 </a:t>
                      </a:r>
                    </a:p>
                    <a:p>
                      <a:r>
                        <a:rPr lang="nl-NL" dirty="0"/>
                        <a:t>schriftelijk en centraal examen </a:t>
                      </a:r>
                    </a:p>
                  </a:txBody>
                  <a:tcPr>
                    <a:noFill/>
                  </a:tcPr>
                </a:tc>
                <a:tc>
                  <a:txBody>
                    <a:bodyPr/>
                    <a:lstStyle/>
                    <a:p>
                      <a:r>
                        <a:rPr lang="nl-NL" dirty="0"/>
                        <a:t>Tijd voor uitloop of een extra keuzedeel: bijvoorbeeld doorstroom hbo</a:t>
                      </a:r>
                    </a:p>
                  </a:txBody>
                  <a:tcPr>
                    <a:noFill/>
                  </a:tcPr>
                </a:tc>
                <a:extLst>
                  <a:ext uri="{0D108BD9-81ED-4DB2-BD59-A6C34878D82A}">
                    <a16:rowId xmlns:a16="http://schemas.microsoft.com/office/drawing/2014/main" val="352781706"/>
                  </a:ext>
                </a:extLst>
              </a:tr>
            </a:tbl>
          </a:graphicData>
        </a:graphic>
      </p:graphicFrame>
    </p:spTree>
    <p:extLst>
      <p:ext uri="{BB962C8B-B14F-4D97-AF65-F5344CB8AC3E}">
        <p14:creationId xmlns:p14="http://schemas.microsoft.com/office/powerpoint/2010/main" val="2945138190"/>
      </p:ext>
    </p:extLst>
  </p:cSld>
  <p:clrMapOvr>
    <a:masterClrMapping/>
  </p:clrMapOvr>
  <p:transition spd="med" advClick="0" advTm="2000"/>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9eed02-6059-44c6-9b2f-b09805c0a835">
      <UserInfo>
        <DisplayName>Nijboer - Geerts, Greetje</DisplayName>
        <AccountId>900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84030AD3B44E40AA236E6288526CE4" ma:contentTypeVersion="12" ma:contentTypeDescription="Een nieuw document maken." ma:contentTypeScope="" ma:versionID="876a9dff9d054d729890985333bbd7a4">
  <xsd:schema xmlns:xsd="http://www.w3.org/2001/XMLSchema" xmlns:xs="http://www.w3.org/2001/XMLSchema" xmlns:p="http://schemas.microsoft.com/office/2006/metadata/properties" xmlns:ns2="3ded462b-b257-433b-b9de-3a33d21af36f" xmlns:ns3="fd9eed02-6059-44c6-9b2f-b09805c0a835" targetNamespace="http://schemas.microsoft.com/office/2006/metadata/properties" ma:root="true" ma:fieldsID="c4f7d0492b7de10c863d50301ba72ca3" ns2:_="" ns3:_="">
    <xsd:import namespace="3ded462b-b257-433b-b9de-3a33d21af36f"/>
    <xsd:import namespace="fd9eed02-6059-44c6-9b2f-b09805c0a8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ed462b-b257-433b-b9de-3a33d21af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9eed02-6059-44c6-9b2f-b09805c0a835"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58906B-D726-437A-8F66-9F3ED05CD57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0f64fd79-2a2e-4a60-b958-388bee250acc"/>
    <ds:schemaRef ds:uri="http://purl.org/dc/elements/1.1/"/>
    <ds:schemaRef ds:uri="http://schemas.microsoft.com/office/2006/metadata/properties"/>
    <ds:schemaRef ds:uri="eed2133f-f499-4ef0-970b-1b757bd417ca"/>
    <ds:schemaRef ds:uri="http://www.w3.org/XML/1998/namespace"/>
    <ds:schemaRef ds:uri="16d79205-cbd2-439b-b0e3-2dd2a750a4cc"/>
    <ds:schemaRef ds:uri="26d3a900-752d-4925-a891-44a2cb25698c"/>
    <ds:schemaRef ds:uri="fd9eed02-6059-44c6-9b2f-b09805c0a835"/>
  </ds:schemaRefs>
</ds:datastoreItem>
</file>

<file path=customXml/itemProps2.xml><?xml version="1.0" encoding="utf-8"?>
<ds:datastoreItem xmlns:ds="http://schemas.openxmlformats.org/officeDocument/2006/customXml" ds:itemID="{2B558F0D-1634-490B-B818-A0911DD26ECD}">
  <ds:schemaRefs>
    <ds:schemaRef ds:uri="http://schemas.microsoft.com/sharepoint/v3/contenttype/forms"/>
  </ds:schemaRefs>
</ds:datastoreItem>
</file>

<file path=customXml/itemProps3.xml><?xml version="1.0" encoding="utf-8"?>
<ds:datastoreItem xmlns:ds="http://schemas.openxmlformats.org/officeDocument/2006/customXml" ds:itemID="{BF587EF4-E72C-413A-AD04-19C3B3312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ed462b-b257-433b-b9de-3a33d21af36f"/>
    <ds:schemaRef ds:uri="fd9eed02-6059-44c6-9b2f-b09805c0a8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7044</TotalTime>
  <Words>1133</Words>
  <Application>Microsoft Office PowerPoint</Application>
  <PresentationFormat>Breedbeeld</PresentationFormat>
  <Paragraphs>142</Paragraphs>
  <Slides>13</Slides>
  <Notes>13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13</vt:i4>
      </vt:variant>
    </vt:vector>
  </HeadingPairs>
  <TitlesOfParts>
    <vt:vector size="22" baseType="lpstr">
      <vt:lpstr>Arial</vt:lpstr>
      <vt:lpstr>Arial MT Std</vt:lpstr>
      <vt:lpstr>ArialMT</vt:lpstr>
      <vt:lpstr>Calibri</vt:lpstr>
      <vt:lpstr>Calibri Light</vt:lpstr>
      <vt:lpstr>RO Sans</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Microsoft Office-gebruiker</dc:creator>
  <cp:keywords/>
  <dc:description/>
  <cp:lastModifiedBy>Prins, Lea</cp:lastModifiedBy>
  <cp:revision>574</cp:revision>
  <dcterms:created xsi:type="dcterms:W3CDTF">2018-04-25T09:50:02Z</dcterms:created>
  <dcterms:modified xsi:type="dcterms:W3CDTF">2023-01-09T07:54:20Z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0x0101002484030AD3B44E40AA236E6288526CE4</vt:lpwstr>
  </property>
  <property fmtid="{D5CDD505-2E9C-101B-9397-08002B2CF9AE}" pid="3" name="_dlc_DocIdItemGuid">
    <vt:lpwstr>69b42f2a-4101-486f-bd5d-87a6deb6bc24</vt:lpwstr>
  </property>
  <property fmtid="{D5CDD505-2E9C-101B-9397-08002B2CF9AE}" pid="4" name="Categorie documenten">
    <vt:lpwstr/>
  </property>
  <property fmtid="{D5CDD505-2E9C-101B-9397-08002B2CF9AE}" pid="5" name="MediaServiceImageTags">
    <vt:lpwstr/>
  </property>
</Properties>
</file>